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321" r:id="rId2"/>
    <p:sldId id="362" r:id="rId3"/>
    <p:sldId id="375" r:id="rId4"/>
    <p:sldId id="381" r:id="rId5"/>
    <p:sldId id="382" r:id="rId6"/>
    <p:sldId id="379" r:id="rId7"/>
    <p:sldId id="380" r:id="rId8"/>
    <p:sldId id="371" r:id="rId9"/>
    <p:sldId id="383" r:id="rId10"/>
    <p:sldId id="361" r:id="rId11"/>
    <p:sldId id="384" r:id="rId12"/>
    <p:sldId id="385" r:id="rId13"/>
    <p:sldId id="386" r:id="rId14"/>
    <p:sldId id="390" r:id="rId15"/>
    <p:sldId id="391" r:id="rId16"/>
    <p:sldId id="392" r:id="rId17"/>
    <p:sldId id="373" r:id="rId18"/>
    <p:sldId id="387" r:id="rId19"/>
    <p:sldId id="388" r:id="rId20"/>
    <p:sldId id="389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F87B0"/>
    <a:srgbClr val="397D5A"/>
    <a:srgbClr val="FFFFFF"/>
    <a:srgbClr val="283440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82B3C3A-610B-864A-BB63-7720C062A135}" v="11" dt="2024-04-09T18:09:36.68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378"/>
    <p:restoredTop sz="81073"/>
  </p:normalViewPr>
  <p:slideViewPr>
    <p:cSldViewPr snapToGrid="0">
      <p:cViewPr>
        <p:scale>
          <a:sx n="85" d="100"/>
          <a:sy n="85" d="100"/>
        </p:scale>
        <p:origin x="46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llavi Singh" userId="02bd4771-1771-4331-8a49-a7925acf147d" providerId="ADAL" clId="{582B3C3A-610B-864A-BB63-7720C062A135}"/>
    <pc:docChg chg="custSel addSld modSld">
      <pc:chgData name="Pallavi Singh" userId="02bd4771-1771-4331-8a49-a7925acf147d" providerId="ADAL" clId="{582B3C3A-610B-864A-BB63-7720C062A135}" dt="2024-04-09T18:09:40.465" v="70" actId="1076"/>
      <pc:docMkLst>
        <pc:docMk/>
      </pc:docMkLst>
      <pc:sldChg chg="modNotesTx">
        <pc:chgData name="Pallavi Singh" userId="02bd4771-1771-4331-8a49-a7925acf147d" providerId="ADAL" clId="{582B3C3A-610B-864A-BB63-7720C062A135}" dt="2024-04-09T18:06:04.713" v="0" actId="20577"/>
        <pc:sldMkLst>
          <pc:docMk/>
          <pc:sldMk cId="1291881593" sldId="381"/>
        </pc:sldMkLst>
      </pc:sldChg>
      <pc:sldChg chg="modNotesTx">
        <pc:chgData name="Pallavi Singh" userId="02bd4771-1771-4331-8a49-a7925acf147d" providerId="ADAL" clId="{582B3C3A-610B-864A-BB63-7720C062A135}" dt="2024-04-09T18:06:09.623" v="1" actId="20577"/>
        <pc:sldMkLst>
          <pc:docMk/>
          <pc:sldMk cId="2039103444" sldId="382"/>
        </pc:sldMkLst>
      </pc:sldChg>
      <pc:sldChg chg="addSp delSp modSp add mod">
        <pc:chgData name="Pallavi Singh" userId="02bd4771-1771-4331-8a49-a7925acf147d" providerId="ADAL" clId="{582B3C3A-610B-864A-BB63-7720C062A135}" dt="2024-04-09T18:09:31.173" v="67" actId="20577"/>
        <pc:sldMkLst>
          <pc:docMk/>
          <pc:sldMk cId="261014574" sldId="390"/>
        </pc:sldMkLst>
        <pc:spChg chg="add mod">
          <ac:chgData name="Pallavi Singh" userId="02bd4771-1771-4331-8a49-a7925acf147d" providerId="ADAL" clId="{582B3C3A-610B-864A-BB63-7720C062A135}" dt="2024-04-09T18:09:31.173" v="67" actId="20577"/>
          <ac:spMkLst>
            <pc:docMk/>
            <pc:sldMk cId="261014574" sldId="390"/>
            <ac:spMk id="6" creationId="{EAAFBFF0-9A24-B573-2021-52C2D5A62DA3}"/>
          </ac:spMkLst>
        </pc:spChg>
        <pc:picChg chg="add mod">
          <ac:chgData name="Pallavi Singh" userId="02bd4771-1771-4331-8a49-a7925acf147d" providerId="ADAL" clId="{582B3C3A-610B-864A-BB63-7720C062A135}" dt="2024-04-09T18:07:40.799" v="8" actId="14100"/>
          <ac:picMkLst>
            <pc:docMk/>
            <pc:sldMk cId="261014574" sldId="390"/>
            <ac:picMk id="3" creationId="{149038C6-7C68-F847-8F1B-2EA9996FC3B4}"/>
          </ac:picMkLst>
        </pc:picChg>
        <pc:picChg chg="del">
          <ac:chgData name="Pallavi Singh" userId="02bd4771-1771-4331-8a49-a7925acf147d" providerId="ADAL" clId="{582B3C3A-610B-864A-BB63-7720C062A135}" dt="2024-04-09T18:07:24.523" v="3" actId="478"/>
          <ac:picMkLst>
            <pc:docMk/>
            <pc:sldMk cId="261014574" sldId="390"/>
            <ac:picMk id="4" creationId="{52C133A7-26C6-E1E8-58A8-94B0AF563CD4}"/>
          </ac:picMkLst>
        </pc:picChg>
        <pc:picChg chg="add mod">
          <ac:chgData name="Pallavi Singh" userId="02bd4771-1771-4331-8a49-a7925acf147d" providerId="ADAL" clId="{582B3C3A-610B-864A-BB63-7720C062A135}" dt="2024-04-09T18:07:47.923" v="31" actId="1036"/>
          <ac:picMkLst>
            <pc:docMk/>
            <pc:sldMk cId="261014574" sldId="390"/>
            <ac:picMk id="5" creationId="{56B4F9E3-898B-6F18-450D-284C8859B72D}"/>
          </ac:picMkLst>
        </pc:picChg>
      </pc:sldChg>
      <pc:sldChg chg="addSp delSp modSp add mod">
        <pc:chgData name="Pallavi Singh" userId="02bd4771-1771-4331-8a49-a7925acf147d" providerId="ADAL" clId="{582B3C3A-610B-864A-BB63-7720C062A135}" dt="2024-04-09T18:09:35.092" v="68"/>
        <pc:sldMkLst>
          <pc:docMk/>
          <pc:sldMk cId="628676753" sldId="391"/>
        </pc:sldMkLst>
        <pc:spChg chg="add mod">
          <ac:chgData name="Pallavi Singh" userId="02bd4771-1771-4331-8a49-a7925acf147d" providerId="ADAL" clId="{582B3C3A-610B-864A-BB63-7720C062A135}" dt="2024-04-09T18:09:35.092" v="68"/>
          <ac:spMkLst>
            <pc:docMk/>
            <pc:sldMk cId="628676753" sldId="391"/>
            <ac:spMk id="7" creationId="{403A0C35-3FA2-8094-3989-98F87ED48A5D}"/>
          </ac:spMkLst>
        </pc:spChg>
        <pc:picChg chg="del">
          <ac:chgData name="Pallavi Singh" userId="02bd4771-1771-4331-8a49-a7925acf147d" providerId="ADAL" clId="{582B3C3A-610B-864A-BB63-7720C062A135}" dt="2024-04-09T18:08:37.224" v="33" actId="478"/>
          <ac:picMkLst>
            <pc:docMk/>
            <pc:sldMk cId="628676753" sldId="391"/>
            <ac:picMk id="3" creationId="{149038C6-7C68-F847-8F1B-2EA9996FC3B4}"/>
          </ac:picMkLst>
        </pc:picChg>
        <pc:picChg chg="add mod">
          <ac:chgData name="Pallavi Singh" userId="02bd4771-1771-4331-8a49-a7925acf147d" providerId="ADAL" clId="{582B3C3A-610B-864A-BB63-7720C062A135}" dt="2024-04-09T18:08:52.246" v="38" actId="14100"/>
          <ac:picMkLst>
            <pc:docMk/>
            <pc:sldMk cId="628676753" sldId="391"/>
            <ac:picMk id="4" creationId="{119E7337-3E7D-14AB-4BB9-E188207CC186}"/>
          </ac:picMkLst>
        </pc:picChg>
        <pc:picChg chg="del">
          <ac:chgData name="Pallavi Singh" userId="02bd4771-1771-4331-8a49-a7925acf147d" providerId="ADAL" clId="{582B3C3A-610B-864A-BB63-7720C062A135}" dt="2024-04-09T18:08:37.224" v="33" actId="478"/>
          <ac:picMkLst>
            <pc:docMk/>
            <pc:sldMk cId="628676753" sldId="391"/>
            <ac:picMk id="5" creationId="{56B4F9E3-898B-6F18-450D-284C8859B72D}"/>
          </ac:picMkLst>
        </pc:picChg>
        <pc:picChg chg="add mod">
          <ac:chgData name="Pallavi Singh" userId="02bd4771-1771-4331-8a49-a7925acf147d" providerId="ADAL" clId="{582B3C3A-610B-864A-BB63-7720C062A135}" dt="2024-04-09T18:08:52.246" v="38" actId="14100"/>
          <ac:picMkLst>
            <pc:docMk/>
            <pc:sldMk cId="628676753" sldId="391"/>
            <ac:picMk id="6" creationId="{C986C494-CEEC-96FD-5F5C-E091E382D551}"/>
          </ac:picMkLst>
        </pc:picChg>
      </pc:sldChg>
      <pc:sldChg chg="addSp delSp modSp add mod setBg">
        <pc:chgData name="Pallavi Singh" userId="02bd4771-1771-4331-8a49-a7925acf147d" providerId="ADAL" clId="{582B3C3A-610B-864A-BB63-7720C062A135}" dt="2024-04-09T18:09:40.465" v="70" actId="1076"/>
        <pc:sldMkLst>
          <pc:docMk/>
          <pc:sldMk cId="4084673842" sldId="392"/>
        </pc:sldMkLst>
        <pc:spChg chg="mod">
          <ac:chgData name="Pallavi Singh" userId="02bd4771-1771-4331-8a49-a7925acf147d" providerId="ADAL" clId="{582B3C3A-610B-864A-BB63-7720C062A135}" dt="2024-04-09T18:09:06.370" v="42" actId="26606"/>
          <ac:spMkLst>
            <pc:docMk/>
            <pc:sldMk cId="4084673842" sldId="392"/>
            <ac:spMk id="2" creationId="{98DD4FAA-4FF5-9B8C-4731-57B500B63FD3}"/>
          </ac:spMkLst>
        </pc:spChg>
        <pc:spChg chg="add mod">
          <ac:chgData name="Pallavi Singh" userId="02bd4771-1771-4331-8a49-a7925acf147d" providerId="ADAL" clId="{582B3C3A-610B-864A-BB63-7720C062A135}" dt="2024-04-09T18:09:40.465" v="70" actId="1076"/>
          <ac:spMkLst>
            <pc:docMk/>
            <pc:sldMk cId="4084673842" sldId="392"/>
            <ac:spMk id="5" creationId="{3B9BE73D-C4A3-18D8-5169-6562F43D1717}"/>
          </ac:spMkLst>
        </pc:spChg>
        <pc:spChg chg="add">
          <ac:chgData name="Pallavi Singh" userId="02bd4771-1771-4331-8a49-a7925acf147d" providerId="ADAL" clId="{582B3C3A-610B-864A-BB63-7720C062A135}" dt="2024-04-09T18:09:06.370" v="42" actId="26606"/>
          <ac:spMkLst>
            <pc:docMk/>
            <pc:sldMk cId="4084673842" sldId="392"/>
            <ac:spMk id="8" creationId="{F3060C83-F051-4F0E-ABAD-AA0DFC48B218}"/>
          </ac:spMkLst>
        </pc:spChg>
        <pc:spChg chg="add">
          <ac:chgData name="Pallavi Singh" userId="02bd4771-1771-4331-8a49-a7925acf147d" providerId="ADAL" clId="{582B3C3A-610B-864A-BB63-7720C062A135}" dt="2024-04-09T18:09:06.370" v="42" actId="26606"/>
          <ac:spMkLst>
            <pc:docMk/>
            <pc:sldMk cId="4084673842" sldId="392"/>
            <ac:spMk id="10" creationId="{83C98ABE-055B-441F-B07E-44F97F083C39}"/>
          </ac:spMkLst>
        </pc:spChg>
        <pc:spChg chg="add">
          <ac:chgData name="Pallavi Singh" userId="02bd4771-1771-4331-8a49-a7925acf147d" providerId="ADAL" clId="{582B3C3A-610B-864A-BB63-7720C062A135}" dt="2024-04-09T18:09:06.370" v="42" actId="26606"/>
          <ac:spMkLst>
            <pc:docMk/>
            <pc:sldMk cId="4084673842" sldId="392"/>
            <ac:spMk id="12" creationId="{29FDB030-9B49-4CED-8CCD-4D99382388AC}"/>
          </ac:spMkLst>
        </pc:spChg>
        <pc:spChg chg="add">
          <ac:chgData name="Pallavi Singh" userId="02bd4771-1771-4331-8a49-a7925acf147d" providerId="ADAL" clId="{582B3C3A-610B-864A-BB63-7720C062A135}" dt="2024-04-09T18:09:06.370" v="42" actId="26606"/>
          <ac:spMkLst>
            <pc:docMk/>
            <pc:sldMk cId="4084673842" sldId="392"/>
            <ac:spMk id="14" creationId="{3783CA14-24A1-485C-8B30-D6A5D87987AD}"/>
          </ac:spMkLst>
        </pc:spChg>
        <pc:spChg chg="add">
          <ac:chgData name="Pallavi Singh" userId="02bd4771-1771-4331-8a49-a7925acf147d" providerId="ADAL" clId="{582B3C3A-610B-864A-BB63-7720C062A135}" dt="2024-04-09T18:09:06.370" v="42" actId="26606"/>
          <ac:spMkLst>
            <pc:docMk/>
            <pc:sldMk cId="4084673842" sldId="392"/>
            <ac:spMk id="16" creationId="{9A97C86A-04D6-40F7-AE84-31AB43E6A846}"/>
          </ac:spMkLst>
        </pc:spChg>
        <pc:spChg chg="add">
          <ac:chgData name="Pallavi Singh" userId="02bd4771-1771-4331-8a49-a7925acf147d" providerId="ADAL" clId="{582B3C3A-610B-864A-BB63-7720C062A135}" dt="2024-04-09T18:09:06.370" v="42" actId="26606"/>
          <ac:spMkLst>
            <pc:docMk/>
            <pc:sldMk cId="4084673842" sldId="392"/>
            <ac:spMk id="18" creationId="{FF9F2414-84E8-453E-B1F3-389FDE8192D9}"/>
          </ac:spMkLst>
        </pc:spChg>
        <pc:spChg chg="add">
          <ac:chgData name="Pallavi Singh" userId="02bd4771-1771-4331-8a49-a7925acf147d" providerId="ADAL" clId="{582B3C3A-610B-864A-BB63-7720C062A135}" dt="2024-04-09T18:09:06.370" v="42" actId="26606"/>
          <ac:spMkLst>
            <pc:docMk/>
            <pc:sldMk cId="4084673842" sldId="392"/>
            <ac:spMk id="20" creationId="{3ECA69A1-7536-43AC-85EF-C7106179F5ED}"/>
          </ac:spMkLst>
        </pc:spChg>
        <pc:picChg chg="add mod">
          <ac:chgData name="Pallavi Singh" userId="02bd4771-1771-4331-8a49-a7925acf147d" providerId="ADAL" clId="{582B3C3A-610B-864A-BB63-7720C062A135}" dt="2024-04-09T18:09:06.370" v="42" actId="26606"/>
          <ac:picMkLst>
            <pc:docMk/>
            <pc:sldMk cId="4084673842" sldId="392"/>
            <ac:picMk id="3" creationId="{37F1DC22-A9B3-F945-7620-E5D62AAAD43D}"/>
          </ac:picMkLst>
        </pc:picChg>
        <pc:picChg chg="del">
          <ac:chgData name="Pallavi Singh" userId="02bd4771-1771-4331-8a49-a7925acf147d" providerId="ADAL" clId="{582B3C3A-610B-864A-BB63-7720C062A135}" dt="2024-04-09T18:08:58.868" v="40" actId="478"/>
          <ac:picMkLst>
            <pc:docMk/>
            <pc:sldMk cId="4084673842" sldId="392"/>
            <ac:picMk id="4" creationId="{119E7337-3E7D-14AB-4BB9-E188207CC186}"/>
          </ac:picMkLst>
        </pc:picChg>
        <pc:picChg chg="del">
          <ac:chgData name="Pallavi Singh" userId="02bd4771-1771-4331-8a49-a7925acf147d" providerId="ADAL" clId="{582B3C3A-610B-864A-BB63-7720C062A135}" dt="2024-04-09T18:08:58.868" v="40" actId="478"/>
          <ac:picMkLst>
            <pc:docMk/>
            <pc:sldMk cId="4084673842" sldId="392"/>
            <ac:picMk id="6" creationId="{C986C494-CEEC-96FD-5F5C-E091E382D551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F961A05-2721-40C2-B8C2-7BCE475E6A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ABB2FB-6345-45FF-A90E-A01D6AFF79C4}" type="datetimeFigureOut">
              <a:rPr lang="en-US" smtClean="0"/>
              <a:t>4/9/24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4F89ED-19FF-448D-9637-AB3A68F3EEF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C22E37-F0B4-44B7-8973-6E792D97CBB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D99FB7-5EAD-4BB8-B680-95975632F7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77267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C6978D-169D-4110-A16B-2595AC07B6B0}" type="datetimeFigureOut">
              <a:rPr lang="en-US" smtClean="0"/>
              <a:t>4/9/24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B850F2-B22E-4775-A903-A41CD4C742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23457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6">
          <a:extLst>
            <a:ext uri="{FF2B5EF4-FFF2-40B4-BE49-F238E27FC236}">
              <a16:creationId xmlns:a16="http://schemas.microsoft.com/office/drawing/2014/main" id="{9B84E673-ADB5-EA72-6063-79D3DB17B6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29ef2a0cb44_11_0:notes">
            <a:extLst>
              <a:ext uri="{FF2B5EF4-FFF2-40B4-BE49-F238E27FC236}">
                <a16:creationId xmlns:a16="http://schemas.microsoft.com/office/drawing/2014/main" id="{57D22A0D-3439-E7CC-73DC-650621BA7C0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8" name="Google Shape;488;g29ef2a0cb44_11_0:notes">
            <a:extLst>
              <a:ext uri="{FF2B5EF4-FFF2-40B4-BE49-F238E27FC236}">
                <a16:creationId xmlns:a16="http://schemas.microsoft.com/office/drawing/2014/main" id="{53DDC526-E2FF-78CC-1EF7-4B9CA9A1795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06942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6">
          <a:extLst>
            <a:ext uri="{FF2B5EF4-FFF2-40B4-BE49-F238E27FC236}">
              <a16:creationId xmlns:a16="http://schemas.microsoft.com/office/drawing/2014/main" id="{9B84E673-ADB5-EA72-6063-79D3DB17B6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29ef2a0cb44_11_0:notes">
            <a:extLst>
              <a:ext uri="{FF2B5EF4-FFF2-40B4-BE49-F238E27FC236}">
                <a16:creationId xmlns:a16="http://schemas.microsoft.com/office/drawing/2014/main" id="{57D22A0D-3439-E7CC-73DC-650621BA7C0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88" name="Google Shape;488;g29ef2a0cb44_11_0:notes">
            <a:extLst>
              <a:ext uri="{FF2B5EF4-FFF2-40B4-BE49-F238E27FC236}">
                <a16:creationId xmlns:a16="http://schemas.microsoft.com/office/drawing/2014/main" id="{53DDC526-E2FF-78CC-1EF7-4B9CA9A1795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062421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6">
          <a:extLst>
            <a:ext uri="{FF2B5EF4-FFF2-40B4-BE49-F238E27FC236}">
              <a16:creationId xmlns:a16="http://schemas.microsoft.com/office/drawing/2014/main" id="{9B84E673-ADB5-EA72-6063-79D3DB17B6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29ef2a0cb44_11_0:notes">
            <a:extLst>
              <a:ext uri="{FF2B5EF4-FFF2-40B4-BE49-F238E27FC236}">
                <a16:creationId xmlns:a16="http://schemas.microsoft.com/office/drawing/2014/main" id="{57D22A0D-3439-E7CC-73DC-650621BA7C0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88" name="Google Shape;488;g29ef2a0cb44_11_0:notes">
            <a:extLst>
              <a:ext uri="{FF2B5EF4-FFF2-40B4-BE49-F238E27FC236}">
                <a16:creationId xmlns:a16="http://schemas.microsoft.com/office/drawing/2014/main" id="{53DDC526-E2FF-78CC-1EF7-4B9CA9A1795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716442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6">
          <a:extLst>
            <a:ext uri="{FF2B5EF4-FFF2-40B4-BE49-F238E27FC236}">
              <a16:creationId xmlns:a16="http://schemas.microsoft.com/office/drawing/2014/main" id="{9B84E673-ADB5-EA72-6063-79D3DB17B6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29ef2a0cb44_11_0:notes">
            <a:extLst>
              <a:ext uri="{FF2B5EF4-FFF2-40B4-BE49-F238E27FC236}">
                <a16:creationId xmlns:a16="http://schemas.microsoft.com/office/drawing/2014/main" id="{57D22A0D-3439-E7CC-73DC-650621BA7C0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88" name="Google Shape;488;g29ef2a0cb44_11_0:notes">
            <a:extLst>
              <a:ext uri="{FF2B5EF4-FFF2-40B4-BE49-F238E27FC236}">
                <a16:creationId xmlns:a16="http://schemas.microsoft.com/office/drawing/2014/main" id="{53DDC526-E2FF-78CC-1EF7-4B9CA9A1795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509567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6">
          <a:extLst>
            <a:ext uri="{FF2B5EF4-FFF2-40B4-BE49-F238E27FC236}">
              <a16:creationId xmlns:a16="http://schemas.microsoft.com/office/drawing/2014/main" id="{9B84E673-ADB5-EA72-6063-79D3DB17B6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29ef2a0cb44_11_0:notes">
            <a:extLst>
              <a:ext uri="{FF2B5EF4-FFF2-40B4-BE49-F238E27FC236}">
                <a16:creationId xmlns:a16="http://schemas.microsoft.com/office/drawing/2014/main" id="{57D22A0D-3439-E7CC-73DC-650621BA7C0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88" name="Google Shape;488;g29ef2a0cb44_11_0:notes">
            <a:extLst>
              <a:ext uri="{FF2B5EF4-FFF2-40B4-BE49-F238E27FC236}">
                <a16:creationId xmlns:a16="http://schemas.microsoft.com/office/drawing/2014/main" id="{53DDC526-E2FF-78CC-1EF7-4B9CA9A1795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418526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6">
          <a:extLst>
            <a:ext uri="{FF2B5EF4-FFF2-40B4-BE49-F238E27FC236}">
              <a16:creationId xmlns:a16="http://schemas.microsoft.com/office/drawing/2014/main" id="{9B84E673-ADB5-EA72-6063-79D3DB17B6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29ef2a0cb44_11_0:notes">
            <a:extLst>
              <a:ext uri="{FF2B5EF4-FFF2-40B4-BE49-F238E27FC236}">
                <a16:creationId xmlns:a16="http://schemas.microsoft.com/office/drawing/2014/main" id="{57D22A0D-3439-E7CC-73DC-650621BA7C0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88" name="Google Shape;488;g29ef2a0cb44_11_0:notes">
            <a:extLst>
              <a:ext uri="{FF2B5EF4-FFF2-40B4-BE49-F238E27FC236}">
                <a16:creationId xmlns:a16="http://schemas.microsoft.com/office/drawing/2014/main" id="{53DDC526-E2FF-78CC-1EF7-4B9CA9A1795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077755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6">
          <a:extLst>
            <a:ext uri="{FF2B5EF4-FFF2-40B4-BE49-F238E27FC236}">
              <a16:creationId xmlns:a16="http://schemas.microsoft.com/office/drawing/2014/main" id="{B6FDEE15-F1D0-3A22-1FF7-C6FF5B3105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29ef2a0cb44_11_0:notes">
            <a:extLst>
              <a:ext uri="{FF2B5EF4-FFF2-40B4-BE49-F238E27FC236}">
                <a16:creationId xmlns:a16="http://schemas.microsoft.com/office/drawing/2014/main" id="{DB75F666-204E-EB80-5E25-9CDEB88EA3E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8" name="Google Shape;488;g29ef2a0cb44_11_0:notes">
            <a:extLst>
              <a:ext uri="{FF2B5EF4-FFF2-40B4-BE49-F238E27FC236}">
                <a16:creationId xmlns:a16="http://schemas.microsoft.com/office/drawing/2014/main" id="{7B2CE8D6-F67C-C970-12B8-8A1635BAB17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599674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458087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8E99019-6A75-4830-AF6A-A5B7873E947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096000" y="2031779"/>
            <a:ext cx="5515430" cy="4245649"/>
          </a:xfrm>
          <a:custGeom>
            <a:avLst/>
            <a:gdLst>
              <a:gd name="connsiteX0" fmla="*/ 0 w 5515430"/>
              <a:gd name="connsiteY0" fmla="*/ 0 h 4245649"/>
              <a:gd name="connsiteX1" fmla="*/ 5515430 w 5515430"/>
              <a:gd name="connsiteY1" fmla="*/ 0 h 4245649"/>
              <a:gd name="connsiteX2" fmla="*/ 5515430 w 5515430"/>
              <a:gd name="connsiteY2" fmla="*/ 4245649 h 4245649"/>
              <a:gd name="connsiteX3" fmla="*/ 0 w 5515430"/>
              <a:gd name="connsiteY3" fmla="*/ 4245649 h 4245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15430" h="4245649">
                <a:moveTo>
                  <a:pt x="0" y="0"/>
                </a:moveTo>
                <a:lnTo>
                  <a:pt x="5515430" y="0"/>
                </a:lnTo>
                <a:lnTo>
                  <a:pt x="5515430" y="4245649"/>
                </a:lnTo>
                <a:lnTo>
                  <a:pt x="0" y="4245649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Raleway" panose="020B0503030101060003" pitchFamily="34" charset="0"/>
              </a:defRPr>
            </a:lvl1pPr>
          </a:lstStyle>
          <a:p>
            <a:r>
              <a:rPr lang="en-US"/>
              <a:t>Drag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20046177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51FD256E-9941-4547-B18C-9C0F32FBDF4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528897" y="2849310"/>
            <a:ext cx="5082531" cy="3428118"/>
          </a:xfrm>
          <a:custGeom>
            <a:avLst/>
            <a:gdLst>
              <a:gd name="connsiteX0" fmla="*/ 0 w 4067628"/>
              <a:gd name="connsiteY0" fmla="*/ 0 h 3428118"/>
              <a:gd name="connsiteX1" fmla="*/ 4067628 w 4067628"/>
              <a:gd name="connsiteY1" fmla="*/ 0 h 3428118"/>
              <a:gd name="connsiteX2" fmla="*/ 4067628 w 4067628"/>
              <a:gd name="connsiteY2" fmla="*/ 3428118 h 3428118"/>
              <a:gd name="connsiteX3" fmla="*/ 0 w 4067628"/>
              <a:gd name="connsiteY3" fmla="*/ 3428118 h 3428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67628" h="3428118">
                <a:moveTo>
                  <a:pt x="0" y="0"/>
                </a:moveTo>
                <a:lnTo>
                  <a:pt x="4067628" y="0"/>
                </a:lnTo>
                <a:lnTo>
                  <a:pt x="4067628" y="3428118"/>
                </a:lnTo>
                <a:lnTo>
                  <a:pt x="0" y="3428118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Raleway" panose="020B0503030101060003" pitchFamily="34" charset="0"/>
              </a:defRPr>
            </a:lvl1pPr>
          </a:lstStyle>
          <a:p>
            <a:r>
              <a:rPr lang="en-US"/>
              <a:t>Drag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17815723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dt" idx="10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ftr" idx="11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8737601" y="6356352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54" name="Google Shape;54;p13"/>
          <p:cNvSpPr txBox="1">
            <a:spLocks noGrp="1"/>
          </p:cNvSpPr>
          <p:nvPr>
            <p:ph type="title"/>
          </p:nvPr>
        </p:nvSpPr>
        <p:spPr>
          <a:xfrm>
            <a:off x="609600" y="274640"/>
            <a:ext cx="10972800" cy="715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Calibri"/>
              <a:buNone/>
              <a:defRPr sz="3733">
                <a:solidFill>
                  <a:srgbClr val="595959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525241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599285A-24DE-4940-87FD-94F0F543F98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951413" y="2200275"/>
            <a:ext cx="7240587" cy="2457450"/>
          </a:xfrm>
          <a:custGeom>
            <a:avLst/>
            <a:gdLst>
              <a:gd name="connsiteX0" fmla="*/ 0 w 7240587"/>
              <a:gd name="connsiteY0" fmla="*/ 0 h 2457450"/>
              <a:gd name="connsiteX1" fmla="*/ 7240587 w 7240587"/>
              <a:gd name="connsiteY1" fmla="*/ 0 h 2457450"/>
              <a:gd name="connsiteX2" fmla="*/ 7240587 w 7240587"/>
              <a:gd name="connsiteY2" fmla="*/ 2457450 h 2457450"/>
              <a:gd name="connsiteX3" fmla="*/ 0 w 7240587"/>
              <a:gd name="connsiteY3" fmla="*/ 2457450 h 2457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40587" h="2457450">
                <a:moveTo>
                  <a:pt x="0" y="0"/>
                </a:moveTo>
                <a:lnTo>
                  <a:pt x="7240587" y="0"/>
                </a:lnTo>
                <a:lnTo>
                  <a:pt x="7240587" y="2457450"/>
                </a:lnTo>
                <a:lnTo>
                  <a:pt x="0" y="245745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Raleway" panose="020B0503030101060003" pitchFamily="34" charset="0"/>
              </a:defRPr>
            </a:lvl1pPr>
          </a:lstStyle>
          <a:p>
            <a:r>
              <a:rPr lang="en-US"/>
              <a:t>Drag your image here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D805741-A866-4C2F-A5D9-5BD31F8CD9F9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208588" y="0"/>
            <a:ext cx="6983412" cy="2200275"/>
          </a:xfrm>
          <a:custGeom>
            <a:avLst/>
            <a:gdLst>
              <a:gd name="connsiteX0" fmla="*/ 0 w 6983412"/>
              <a:gd name="connsiteY0" fmla="*/ 0 h 2200275"/>
              <a:gd name="connsiteX1" fmla="*/ 6983412 w 6983412"/>
              <a:gd name="connsiteY1" fmla="*/ 0 h 2200275"/>
              <a:gd name="connsiteX2" fmla="*/ 6983412 w 6983412"/>
              <a:gd name="connsiteY2" fmla="*/ 2200275 h 2200275"/>
              <a:gd name="connsiteX3" fmla="*/ 0 w 6983412"/>
              <a:gd name="connsiteY3" fmla="*/ 2200275 h 2200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83412" h="2200275">
                <a:moveTo>
                  <a:pt x="0" y="0"/>
                </a:moveTo>
                <a:lnTo>
                  <a:pt x="6983412" y="0"/>
                </a:lnTo>
                <a:lnTo>
                  <a:pt x="6983412" y="2200275"/>
                </a:lnTo>
                <a:lnTo>
                  <a:pt x="0" y="2200275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Raleway" panose="020B0503030101060003" pitchFamily="34" charset="0"/>
              </a:defRPr>
            </a:lvl1pPr>
          </a:lstStyle>
          <a:p>
            <a:r>
              <a:rPr lang="en-US"/>
              <a:t>Drag your image here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67AD7AA1-FDEF-4BB4-B255-7F5CD5C4907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" y="4657725"/>
            <a:ext cx="6983413" cy="2200275"/>
          </a:xfrm>
          <a:custGeom>
            <a:avLst/>
            <a:gdLst>
              <a:gd name="connsiteX0" fmla="*/ 0 w 6983413"/>
              <a:gd name="connsiteY0" fmla="*/ 0 h 2200275"/>
              <a:gd name="connsiteX1" fmla="*/ 6983413 w 6983413"/>
              <a:gd name="connsiteY1" fmla="*/ 0 h 2200275"/>
              <a:gd name="connsiteX2" fmla="*/ 6983413 w 6983413"/>
              <a:gd name="connsiteY2" fmla="*/ 2200275 h 2200275"/>
              <a:gd name="connsiteX3" fmla="*/ 0 w 6983413"/>
              <a:gd name="connsiteY3" fmla="*/ 2200275 h 2200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83413" h="2200275">
                <a:moveTo>
                  <a:pt x="0" y="0"/>
                </a:moveTo>
                <a:lnTo>
                  <a:pt x="6983413" y="0"/>
                </a:lnTo>
                <a:lnTo>
                  <a:pt x="6983413" y="2200275"/>
                </a:lnTo>
                <a:lnTo>
                  <a:pt x="0" y="2200275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Raleway" panose="020B0503030101060003" pitchFamily="34" charset="0"/>
              </a:defRPr>
            </a:lvl1pPr>
          </a:lstStyle>
          <a:p>
            <a:r>
              <a:rPr lang="en-US"/>
              <a:t>Drag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38984710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8B3C06D-563A-40C8-ABC2-F7A3B4C1222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130464" y="2345721"/>
            <a:ext cx="3931072" cy="3931072"/>
          </a:xfrm>
          <a:custGeom>
            <a:avLst/>
            <a:gdLst>
              <a:gd name="connsiteX0" fmla="*/ 1965536 w 3931072"/>
              <a:gd name="connsiteY0" fmla="*/ 0 h 3931072"/>
              <a:gd name="connsiteX1" fmla="*/ 3931072 w 3931072"/>
              <a:gd name="connsiteY1" fmla="*/ 1965536 h 3931072"/>
              <a:gd name="connsiteX2" fmla="*/ 1965536 w 3931072"/>
              <a:gd name="connsiteY2" fmla="*/ 3931072 h 3931072"/>
              <a:gd name="connsiteX3" fmla="*/ 0 w 3931072"/>
              <a:gd name="connsiteY3" fmla="*/ 1965536 h 3931072"/>
              <a:gd name="connsiteX4" fmla="*/ 1965536 w 3931072"/>
              <a:gd name="connsiteY4" fmla="*/ 0 h 3931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31072" h="3931072">
                <a:moveTo>
                  <a:pt x="1965536" y="0"/>
                </a:moveTo>
                <a:cubicBezTo>
                  <a:pt x="3051072" y="0"/>
                  <a:pt x="3931072" y="880000"/>
                  <a:pt x="3931072" y="1965536"/>
                </a:cubicBezTo>
                <a:cubicBezTo>
                  <a:pt x="3931072" y="3051072"/>
                  <a:pt x="3051072" y="3931072"/>
                  <a:pt x="1965536" y="3931072"/>
                </a:cubicBezTo>
                <a:cubicBezTo>
                  <a:pt x="880000" y="3931072"/>
                  <a:pt x="0" y="3051072"/>
                  <a:pt x="0" y="1965536"/>
                </a:cubicBezTo>
                <a:cubicBezTo>
                  <a:pt x="0" y="880000"/>
                  <a:pt x="880000" y="0"/>
                  <a:pt x="196553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Raleway" panose="020B0503030101060003" pitchFamily="34" charset="0"/>
              </a:defRPr>
            </a:lvl1pPr>
          </a:lstStyle>
          <a:p>
            <a:r>
              <a:rPr lang="en-US"/>
              <a:t>Drag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40615215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51A09696-CD84-453E-B6BB-75A6DD19D95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862148" y="2367394"/>
            <a:ext cx="2467704" cy="2467704"/>
          </a:xfrm>
          <a:custGeom>
            <a:avLst/>
            <a:gdLst>
              <a:gd name="connsiteX0" fmla="*/ 1233852 w 2467704"/>
              <a:gd name="connsiteY0" fmla="*/ 0 h 2467704"/>
              <a:gd name="connsiteX1" fmla="*/ 2467704 w 2467704"/>
              <a:gd name="connsiteY1" fmla="*/ 1233852 h 2467704"/>
              <a:gd name="connsiteX2" fmla="*/ 1233852 w 2467704"/>
              <a:gd name="connsiteY2" fmla="*/ 2467704 h 2467704"/>
              <a:gd name="connsiteX3" fmla="*/ 0 w 2467704"/>
              <a:gd name="connsiteY3" fmla="*/ 1233852 h 2467704"/>
              <a:gd name="connsiteX4" fmla="*/ 1233852 w 2467704"/>
              <a:gd name="connsiteY4" fmla="*/ 0 h 2467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67704" h="2467704">
                <a:moveTo>
                  <a:pt x="1233852" y="0"/>
                </a:moveTo>
                <a:cubicBezTo>
                  <a:pt x="1915290" y="0"/>
                  <a:pt x="2467704" y="552414"/>
                  <a:pt x="2467704" y="1233852"/>
                </a:cubicBezTo>
                <a:cubicBezTo>
                  <a:pt x="2467704" y="1915290"/>
                  <a:pt x="1915290" y="2467704"/>
                  <a:pt x="1233852" y="2467704"/>
                </a:cubicBezTo>
                <a:cubicBezTo>
                  <a:pt x="552414" y="2467704"/>
                  <a:pt x="0" y="1915290"/>
                  <a:pt x="0" y="1233852"/>
                </a:cubicBezTo>
                <a:cubicBezTo>
                  <a:pt x="0" y="552414"/>
                  <a:pt x="552414" y="0"/>
                  <a:pt x="123385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Raleway" panose="020B0503030101060003" pitchFamily="34" charset="0"/>
              </a:defRPr>
            </a:lvl1pPr>
          </a:lstStyle>
          <a:p>
            <a:r>
              <a:rPr lang="en-US"/>
              <a:t>Drag your image here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E029709-5EBE-4E59-8AFD-CABEB95B43C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730396" y="2367394"/>
            <a:ext cx="2467704" cy="2467704"/>
          </a:xfrm>
          <a:custGeom>
            <a:avLst/>
            <a:gdLst>
              <a:gd name="connsiteX0" fmla="*/ 1233852 w 2467704"/>
              <a:gd name="connsiteY0" fmla="*/ 0 h 2467704"/>
              <a:gd name="connsiteX1" fmla="*/ 2467704 w 2467704"/>
              <a:gd name="connsiteY1" fmla="*/ 1233852 h 2467704"/>
              <a:gd name="connsiteX2" fmla="*/ 1233852 w 2467704"/>
              <a:gd name="connsiteY2" fmla="*/ 2467704 h 2467704"/>
              <a:gd name="connsiteX3" fmla="*/ 0 w 2467704"/>
              <a:gd name="connsiteY3" fmla="*/ 1233852 h 2467704"/>
              <a:gd name="connsiteX4" fmla="*/ 1233852 w 2467704"/>
              <a:gd name="connsiteY4" fmla="*/ 0 h 2467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67704" h="2467704">
                <a:moveTo>
                  <a:pt x="1233852" y="0"/>
                </a:moveTo>
                <a:cubicBezTo>
                  <a:pt x="1915290" y="0"/>
                  <a:pt x="2467704" y="552414"/>
                  <a:pt x="2467704" y="1233852"/>
                </a:cubicBezTo>
                <a:cubicBezTo>
                  <a:pt x="2467704" y="1915290"/>
                  <a:pt x="1915290" y="2467704"/>
                  <a:pt x="1233852" y="2467704"/>
                </a:cubicBezTo>
                <a:cubicBezTo>
                  <a:pt x="552414" y="2467704"/>
                  <a:pt x="0" y="1915290"/>
                  <a:pt x="0" y="1233852"/>
                </a:cubicBezTo>
                <a:cubicBezTo>
                  <a:pt x="0" y="552414"/>
                  <a:pt x="552414" y="0"/>
                  <a:pt x="123385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Raleway" panose="020B0503030101060003" pitchFamily="34" charset="0"/>
              </a:defRPr>
            </a:lvl1pPr>
          </a:lstStyle>
          <a:p>
            <a:r>
              <a:rPr lang="en-US"/>
              <a:t>Drag your image here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0ACF9B72-68F2-4866-B2E1-DED2C2D8A8AC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993900" y="2367394"/>
            <a:ext cx="2467704" cy="2467704"/>
          </a:xfrm>
          <a:custGeom>
            <a:avLst/>
            <a:gdLst>
              <a:gd name="connsiteX0" fmla="*/ 1233852 w 2467704"/>
              <a:gd name="connsiteY0" fmla="*/ 0 h 2467704"/>
              <a:gd name="connsiteX1" fmla="*/ 2467704 w 2467704"/>
              <a:gd name="connsiteY1" fmla="*/ 1233852 h 2467704"/>
              <a:gd name="connsiteX2" fmla="*/ 1233852 w 2467704"/>
              <a:gd name="connsiteY2" fmla="*/ 2467704 h 2467704"/>
              <a:gd name="connsiteX3" fmla="*/ 0 w 2467704"/>
              <a:gd name="connsiteY3" fmla="*/ 1233852 h 2467704"/>
              <a:gd name="connsiteX4" fmla="*/ 1233852 w 2467704"/>
              <a:gd name="connsiteY4" fmla="*/ 0 h 2467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67704" h="2467704">
                <a:moveTo>
                  <a:pt x="1233852" y="0"/>
                </a:moveTo>
                <a:cubicBezTo>
                  <a:pt x="1915290" y="0"/>
                  <a:pt x="2467704" y="552414"/>
                  <a:pt x="2467704" y="1233852"/>
                </a:cubicBezTo>
                <a:cubicBezTo>
                  <a:pt x="2467704" y="1915290"/>
                  <a:pt x="1915290" y="2467704"/>
                  <a:pt x="1233852" y="2467704"/>
                </a:cubicBezTo>
                <a:cubicBezTo>
                  <a:pt x="552414" y="2467704"/>
                  <a:pt x="0" y="1915290"/>
                  <a:pt x="0" y="1233852"/>
                </a:cubicBezTo>
                <a:cubicBezTo>
                  <a:pt x="0" y="552414"/>
                  <a:pt x="552414" y="0"/>
                  <a:pt x="123385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Raleway" panose="020B0503030101060003" pitchFamily="34" charset="0"/>
              </a:defRPr>
            </a:lvl1pPr>
          </a:lstStyle>
          <a:p>
            <a:r>
              <a:rPr lang="en-US"/>
              <a:t>Drag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28428108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FE68A114-61B7-431F-A817-7AD277B0DE3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080000" y="2740324"/>
            <a:ext cx="2032000" cy="2032000"/>
          </a:xfrm>
          <a:custGeom>
            <a:avLst/>
            <a:gdLst>
              <a:gd name="connsiteX0" fmla="*/ 1016000 w 2032000"/>
              <a:gd name="connsiteY0" fmla="*/ 0 h 2032000"/>
              <a:gd name="connsiteX1" fmla="*/ 2032000 w 2032000"/>
              <a:gd name="connsiteY1" fmla="*/ 1016000 h 2032000"/>
              <a:gd name="connsiteX2" fmla="*/ 1016000 w 2032000"/>
              <a:gd name="connsiteY2" fmla="*/ 2032000 h 2032000"/>
              <a:gd name="connsiteX3" fmla="*/ 0 w 2032000"/>
              <a:gd name="connsiteY3" fmla="*/ 1016000 h 2032000"/>
              <a:gd name="connsiteX4" fmla="*/ 1016000 w 2032000"/>
              <a:gd name="connsiteY4" fmla="*/ 0 h 203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32000" h="2032000">
                <a:moveTo>
                  <a:pt x="1016000" y="0"/>
                </a:moveTo>
                <a:cubicBezTo>
                  <a:pt x="1577121" y="0"/>
                  <a:pt x="2032000" y="454879"/>
                  <a:pt x="2032000" y="1016000"/>
                </a:cubicBezTo>
                <a:cubicBezTo>
                  <a:pt x="2032000" y="1577121"/>
                  <a:pt x="1577121" y="2032000"/>
                  <a:pt x="1016000" y="2032000"/>
                </a:cubicBezTo>
                <a:cubicBezTo>
                  <a:pt x="454879" y="2032000"/>
                  <a:pt x="0" y="1577121"/>
                  <a:pt x="0" y="1016000"/>
                </a:cubicBezTo>
                <a:cubicBezTo>
                  <a:pt x="0" y="454879"/>
                  <a:pt x="454879" y="0"/>
                  <a:pt x="101600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Raleway" panose="020B0503030101060003" pitchFamily="34" charset="0"/>
              </a:defRPr>
            </a:lvl1pPr>
          </a:lstStyle>
          <a:p>
            <a:r>
              <a:rPr lang="en-US"/>
              <a:t>Drag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6828991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E8C035F-C3E4-44F8-BAEE-5B1B119A01F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654800" y="1181098"/>
            <a:ext cx="4356100" cy="4495804"/>
          </a:xfrm>
          <a:custGeom>
            <a:avLst/>
            <a:gdLst>
              <a:gd name="connsiteX0" fmla="*/ 0 w 4356100"/>
              <a:gd name="connsiteY0" fmla="*/ 0 h 4495804"/>
              <a:gd name="connsiteX1" fmla="*/ 4356100 w 4356100"/>
              <a:gd name="connsiteY1" fmla="*/ 0 h 4495804"/>
              <a:gd name="connsiteX2" fmla="*/ 4356100 w 4356100"/>
              <a:gd name="connsiteY2" fmla="*/ 4495804 h 4495804"/>
              <a:gd name="connsiteX3" fmla="*/ 0 w 4356100"/>
              <a:gd name="connsiteY3" fmla="*/ 4495804 h 44958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56100" h="4495804">
                <a:moveTo>
                  <a:pt x="0" y="0"/>
                </a:moveTo>
                <a:lnTo>
                  <a:pt x="4356100" y="0"/>
                </a:lnTo>
                <a:lnTo>
                  <a:pt x="4356100" y="4495804"/>
                </a:lnTo>
                <a:lnTo>
                  <a:pt x="0" y="4495804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Raleway" panose="020B0503030101060003" pitchFamily="34" charset="0"/>
              </a:defRPr>
            </a:lvl1pPr>
          </a:lstStyle>
          <a:p>
            <a:r>
              <a:rPr lang="en-US"/>
              <a:t>Drag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25876477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1D0EB3B5-C405-4BED-A20A-2967A50198C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386285" y="1981200"/>
            <a:ext cx="5225142" cy="2381250"/>
          </a:xfrm>
          <a:custGeom>
            <a:avLst/>
            <a:gdLst>
              <a:gd name="connsiteX0" fmla="*/ 0 w 5225142"/>
              <a:gd name="connsiteY0" fmla="*/ 0 h 2381250"/>
              <a:gd name="connsiteX1" fmla="*/ 5225142 w 5225142"/>
              <a:gd name="connsiteY1" fmla="*/ 0 h 2381250"/>
              <a:gd name="connsiteX2" fmla="*/ 5225142 w 5225142"/>
              <a:gd name="connsiteY2" fmla="*/ 2381250 h 2381250"/>
              <a:gd name="connsiteX3" fmla="*/ 0 w 5225142"/>
              <a:gd name="connsiteY3" fmla="*/ 2381250 h 2381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25142" h="2381250">
                <a:moveTo>
                  <a:pt x="0" y="0"/>
                </a:moveTo>
                <a:lnTo>
                  <a:pt x="5225142" y="0"/>
                </a:lnTo>
                <a:lnTo>
                  <a:pt x="5225142" y="2381250"/>
                </a:lnTo>
                <a:lnTo>
                  <a:pt x="0" y="238125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Raleway" panose="020B0503030101060003" pitchFamily="34" charset="0"/>
              </a:defRPr>
            </a:lvl1pPr>
          </a:lstStyle>
          <a:p>
            <a:r>
              <a:rPr lang="en-US"/>
              <a:t>Drag your image here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F91B381-F45B-4235-A1E1-29FBE192DE2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80571" y="1981200"/>
            <a:ext cx="5225142" cy="2381250"/>
          </a:xfrm>
          <a:custGeom>
            <a:avLst/>
            <a:gdLst>
              <a:gd name="connsiteX0" fmla="*/ 0 w 5225142"/>
              <a:gd name="connsiteY0" fmla="*/ 0 h 2381250"/>
              <a:gd name="connsiteX1" fmla="*/ 5225142 w 5225142"/>
              <a:gd name="connsiteY1" fmla="*/ 0 h 2381250"/>
              <a:gd name="connsiteX2" fmla="*/ 5225142 w 5225142"/>
              <a:gd name="connsiteY2" fmla="*/ 2381250 h 2381250"/>
              <a:gd name="connsiteX3" fmla="*/ 0 w 5225142"/>
              <a:gd name="connsiteY3" fmla="*/ 2381250 h 2381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25142" h="2381250">
                <a:moveTo>
                  <a:pt x="0" y="0"/>
                </a:moveTo>
                <a:lnTo>
                  <a:pt x="5225142" y="0"/>
                </a:lnTo>
                <a:lnTo>
                  <a:pt x="5225142" y="2381250"/>
                </a:lnTo>
                <a:lnTo>
                  <a:pt x="0" y="238125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Raleway" panose="020B0503030101060003" pitchFamily="34" charset="0"/>
              </a:defRPr>
            </a:lvl1pPr>
          </a:lstStyle>
          <a:p>
            <a:r>
              <a:rPr lang="en-US"/>
              <a:t>Drag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30361863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4">
            <a:extLst>
              <a:ext uri="{FF2B5EF4-FFF2-40B4-BE49-F238E27FC236}">
                <a16:creationId xmlns:a16="http://schemas.microsoft.com/office/drawing/2014/main" id="{C91E4F2C-6626-458A-A5E6-0ED0F4A94EF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5515430"/>
              <a:gd name="connsiteY0" fmla="*/ 0 h 4245649"/>
              <a:gd name="connsiteX1" fmla="*/ 5515430 w 5515430"/>
              <a:gd name="connsiteY1" fmla="*/ 0 h 4245649"/>
              <a:gd name="connsiteX2" fmla="*/ 5515430 w 5515430"/>
              <a:gd name="connsiteY2" fmla="*/ 4245649 h 4245649"/>
              <a:gd name="connsiteX3" fmla="*/ 0 w 5515430"/>
              <a:gd name="connsiteY3" fmla="*/ 4245649 h 4245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15430" h="4245649">
                <a:moveTo>
                  <a:pt x="0" y="0"/>
                </a:moveTo>
                <a:lnTo>
                  <a:pt x="5515430" y="0"/>
                </a:lnTo>
                <a:lnTo>
                  <a:pt x="5515430" y="4245649"/>
                </a:lnTo>
                <a:lnTo>
                  <a:pt x="0" y="4245649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Raleway" panose="020B0503030101060003" pitchFamily="34" charset="0"/>
              </a:defRPr>
            </a:lvl1pPr>
          </a:lstStyle>
          <a:p>
            <a:r>
              <a:rPr lang="en-US"/>
              <a:t>Drag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633804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48749F0-E838-4B47-8F8E-B80BC6951AE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451490" y="0"/>
            <a:ext cx="8740511" cy="6858000"/>
          </a:xfrm>
          <a:custGeom>
            <a:avLst/>
            <a:gdLst>
              <a:gd name="connsiteX0" fmla="*/ 6614207 w 8740511"/>
              <a:gd name="connsiteY0" fmla="*/ 0 h 6858000"/>
              <a:gd name="connsiteX1" fmla="*/ 8740511 w 8740511"/>
              <a:gd name="connsiteY1" fmla="*/ 0 h 6858000"/>
              <a:gd name="connsiteX2" fmla="*/ 8740511 w 8740511"/>
              <a:gd name="connsiteY2" fmla="*/ 2837731 h 6858000"/>
              <a:gd name="connsiteX3" fmla="*/ 5843832 w 8740511"/>
              <a:gd name="connsiteY3" fmla="*/ 5503201 h 6858000"/>
              <a:gd name="connsiteX4" fmla="*/ 5843831 w 8740511"/>
              <a:gd name="connsiteY4" fmla="*/ 5503201 h 6858000"/>
              <a:gd name="connsiteX5" fmla="*/ 4371514 w 8740511"/>
              <a:gd name="connsiteY5" fmla="*/ 6858000 h 6858000"/>
              <a:gd name="connsiteX6" fmla="*/ 1162648 w 8740511"/>
              <a:gd name="connsiteY6" fmla="*/ 6858000 h 6858000"/>
              <a:gd name="connsiteX7" fmla="*/ 0 w 8740511"/>
              <a:gd name="connsiteY7" fmla="*/ 6086270 h 6858000"/>
              <a:gd name="connsiteX8" fmla="*/ 2817025 w 8740511"/>
              <a:gd name="connsiteY8" fmla="*/ 3494096 h 6858000"/>
              <a:gd name="connsiteX9" fmla="*/ 2817026 w 8740511"/>
              <a:gd name="connsiteY9" fmla="*/ 34940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740511" h="6858000">
                <a:moveTo>
                  <a:pt x="6614207" y="0"/>
                </a:moveTo>
                <a:lnTo>
                  <a:pt x="8740511" y="0"/>
                </a:lnTo>
                <a:lnTo>
                  <a:pt x="8740511" y="2837731"/>
                </a:lnTo>
                <a:lnTo>
                  <a:pt x="5843832" y="5503201"/>
                </a:lnTo>
                <a:lnTo>
                  <a:pt x="5843831" y="5503201"/>
                </a:lnTo>
                <a:lnTo>
                  <a:pt x="4371514" y="6858000"/>
                </a:lnTo>
                <a:lnTo>
                  <a:pt x="1162648" y="6858000"/>
                </a:lnTo>
                <a:lnTo>
                  <a:pt x="0" y="6086270"/>
                </a:lnTo>
                <a:lnTo>
                  <a:pt x="2817025" y="3494096"/>
                </a:lnTo>
                <a:lnTo>
                  <a:pt x="2817026" y="3494097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Raleway" panose="020B0503030101060003" pitchFamily="34" charset="0"/>
              </a:defRPr>
            </a:lvl1pPr>
          </a:lstStyle>
          <a:p>
            <a:r>
              <a:rPr lang="en-US"/>
              <a:t>Drag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16096064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4B13DFB-4D42-49ED-89E4-4F0D5E151C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6886"/>
            <a:ext cx="10515600" cy="610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8CE2F2-50B7-45A7-A752-331D60C05B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853751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715" r:id="rId2"/>
    <p:sldLayoutId id="2147483712" r:id="rId3"/>
    <p:sldLayoutId id="2147483713" r:id="rId4"/>
    <p:sldLayoutId id="2147483708" r:id="rId5"/>
    <p:sldLayoutId id="2147483707" r:id="rId6"/>
    <p:sldLayoutId id="2147483706" r:id="rId7"/>
    <p:sldLayoutId id="2147483714" r:id="rId8"/>
    <p:sldLayoutId id="2147483711" r:id="rId9"/>
    <p:sldLayoutId id="2147483701" r:id="rId10"/>
    <p:sldLayoutId id="2147483710" r:id="rId11"/>
    <p:sldLayoutId id="2147483717" r:id="rId12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000" b="0" kern="1200" spc="0" baseline="0">
          <a:solidFill>
            <a:schemeClr val="tx1"/>
          </a:solidFill>
          <a:latin typeface="Montserrat" panose="00000500000000000000" pitchFamily="50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0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3501F12-2D3D-4976-8C6C-08EEC06FD8B3}"/>
              </a:ext>
            </a:extLst>
          </p:cNvPr>
          <p:cNvSpPr/>
          <p:nvPr/>
        </p:nvSpPr>
        <p:spPr>
          <a:xfrm>
            <a:off x="-35170" y="-17585"/>
            <a:ext cx="12242797" cy="7016262"/>
          </a:xfrm>
          <a:prstGeom prst="rect">
            <a:avLst/>
          </a:prstGeom>
          <a:solidFill>
            <a:srgbClr val="2834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5C20B3D-2533-43AF-B7D4-05D4CA22D746}"/>
              </a:ext>
            </a:extLst>
          </p:cNvPr>
          <p:cNvGrpSpPr/>
          <p:nvPr/>
        </p:nvGrpSpPr>
        <p:grpSpPr>
          <a:xfrm>
            <a:off x="621816" y="1152070"/>
            <a:ext cx="4516244" cy="4544572"/>
            <a:chOff x="1579755" y="1152070"/>
            <a:chExt cx="4516244" cy="454457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873C465-9FEA-491A-B20F-7A2C30C83050}"/>
                </a:ext>
              </a:extLst>
            </p:cNvPr>
            <p:cNvSpPr txBox="1"/>
            <p:nvPr/>
          </p:nvSpPr>
          <p:spPr>
            <a:xfrm>
              <a:off x="2786741" y="1152070"/>
              <a:ext cx="3309258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4500" b="1">
                  <a:solidFill>
                    <a:schemeClr val="bg1"/>
                  </a:solidFill>
                  <a:latin typeface="Oswald" panose="02000303000000000000" pitchFamily="2" charset="0"/>
                </a:rPr>
                <a:t>PROJECT</a:t>
              </a:r>
            </a:p>
            <a:p>
              <a:pPr algn="r"/>
              <a:r>
                <a:rPr lang="en-US" sz="4500" b="1">
                  <a:solidFill>
                    <a:schemeClr val="accent3">
                      <a:lumMod val="20000"/>
                      <a:lumOff val="80000"/>
                    </a:schemeClr>
                  </a:solidFill>
                  <a:latin typeface="Oswald" panose="02000303000000000000" pitchFamily="2" charset="0"/>
                </a:rPr>
                <a:t>PROPOSAL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F9E0981-45F5-4AF2-8718-27C7F1DBF405}"/>
                </a:ext>
              </a:extLst>
            </p:cNvPr>
            <p:cNvSpPr txBox="1"/>
            <p:nvPr/>
          </p:nvSpPr>
          <p:spPr>
            <a:xfrm>
              <a:off x="1579755" y="4680979"/>
              <a:ext cx="4516244" cy="1015663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r"/>
              <a:r>
                <a:rPr lang="en-IN" sz="2000" b="1" err="1">
                  <a:solidFill>
                    <a:schemeClr val="bg1">
                      <a:lumMod val="85000"/>
                    </a:schemeClr>
                  </a:solidFill>
                  <a:latin typeface="PT Sans" panose="020B0503020203020204" pitchFamily="34" charset="0"/>
                </a:rPr>
                <a:t>DiabAnalytica</a:t>
              </a:r>
              <a:r>
                <a:rPr lang="en-IN" sz="2000" b="1">
                  <a:solidFill>
                    <a:schemeClr val="bg1">
                      <a:lumMod val="85000"/>
                    </a:schemeClr>
                  </a:solidFill>
                  <a:latin typeface="PT Sans" panose="020B0503020203020204" pitchFamily="34" charset="0"/>
                </a:rPr>
                <a:t>: Predictive </a:t>
              </a:r>
              <a:r>
                <a:rPr lang="en-IN" sz="2000" b="1" err="1">
                  <a:solidFill>
                    <a:schemeClr val="bg1">
                      <a:lumMod val="85000"/>
                    </a:schemeClr>
                  </a:solidFill>
                  <a:latin typeface="PT Sans" panose="020B0503020203020204" pitchFamily="34" charset="0"/>
                </a:rPr>
                <a:t>Modeling</a:t>
              </a:r>
              <a:r>
                <a:rPr lang="en-IN" sz="2000" b="1">
                  <a:solidFill>
                    <a:schemeClr val="bg1">
                      <a:lumMod val="85000"/>
                    </a:schemeClr>
                  </a:solidFill>
                  <a:latin typeface="PT Sans" panose="020B0503020203020204" pitchFamily="34" charset="0"/>
                </a:rPr>
                <a:t> for Type 2 Diabetes</a:t>
              </a:r>
            </a:p>
            <a:p>
              <a:pPr algn="r"/>
              <a:r>
                <a:rPr lang="en-US" sz="2000" b="1">
                  <a:solidFill>
                    <a:schemeClr val="bg1">
                      <a:lumMod val="85000"/>
                    </a:schemeClr>
                  </a:solidFill>
                  <a:latin typeface="PT Sans"/>
                  <a:ea typeface="PT Sans" panose="020B0503020203020204" pitchFamily="34" charset="0"/>
                </a:rPr>
                <a:t>TEAM - LMX</a:t>
              </a:r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0E041BE2-F593-45E7-ABF8-F189D6159C60}"/>
              </a:ext>
            </a:extLst>
          </p:cNvPr>
          <p:cNvSpPr/>
          <p:nvPr/>
        </p:nvSpPr>
        <p:spPr>
          <a:xfrm>
            <a:off x="6865615" y="1878035"/>
            <a:ext cx="4157985" cy="354486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90C7030-C127-81EB-E005-A1BA0D69B7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6797" y="2093965"/>
            <a:ext cx="4642269" cy="3094846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</p:spTree>
    <p:extLst>
      <p:ext uri="{BB962C8B-B14F-4D97-AF65-F5344CB8AC3E}">
        <p14:creationId xmlns:p14="http://schemas.microsoft.com/office/powerpoint/2010/main" val="26215253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9">
          <a:extLst>
            <a:ext uri="{FF2B5EF4-FFF2-40B4-BE49-F238E27FC236}">
              <a16:creationId xmlns:a16="http://schemas.microsoft.com/office/drawing/2014/main" id="{9AAD1D09-06EA-121A-719F-2BEF7F0BFB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663;p74">
            <a:extLst>
              <a:ext uri="{FF2B5EF4-FFF2-40B4-BE49-F238E27FC236}">
                <a16:creationId xmlns:a16="http://schemas.microsoft.com/office/drawing/2014/main" id="{2585FD44-A931-BDCF-10DF-3DC7E4B04515}"/>
              </a:ext>
            </a:extLst>
          </p:cNvPr>
          <p:cNvSpPr txBox="1"/>
          <p:nvPr/>
        </p:nvSpPr>
        <p:spPr>
          <a:xfrm>
            <a:off x="1000624" y="1728608"/>
            <a:ext cx="4357207" cy="1786515"/>
          </a:xfrm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8000" b="1" kern="120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rPr>
              <a:t>Thank</a:t>
            </a:r>
            <a:r>
              <a:rPr lang="en-US" sz="8000" b="1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rPr>
              <a:t> </a:t>
            </a:r>
            <a:endParaRPr lang="en-US" b="1">
              <a:solidFill>
                <a:schemeClr val="bg2">
                  <a:lumMod val="60000"/>
                  <a:lumOff val="40000"/>
                </a:schemeClr>
              </a:solidFill>
              <a:ea typeface="Calibri" panose="020F0502020204030204"/>
              <a:cs typeface="Calibri" panose="020F0502020204030204"/>
            </a:endParaRP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8000" b="1" kern="120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rPr>
              <a:t>You</a:t>
            </a:r>
            <a:endParaRPr lang="en-US" b="1">
              <a:solidFill>
                <a:schemeClr val="bg2">
                  <a:lumMod val="60000"/>
                  <a:lumOff val="40000"/>
                </a:schemeClr>
              </a:solidFill>
              <a:ea typeface="Calibri" panose="020F0502020204030204"/>
              <a:cs typeface="Calibri" panose="020F0502020204030204"/>
            </a:endParaRPr>
          </a:p>
        </p:txBody>
      </p:sp>
      <p:pic>
        <p:nvPicPr>
          <p:cNvPr id="13" name="Graphic 12" descr="Handshake">
            <a:extLst>
              <a:ext uri="{FF2B5EF4-FFF2-40B4-BE49-F238E27FC236}">
                <a16:creationId xmlns:a16="http://schemas.microsoft.com/office/drawing/2014/main" id="{6EC1F155-B5A3-4EC2-9D0D-D7A969FD4A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928237" y="498629"/>
            <a:ext cx="5029200" cy="5029200"/>
          </a:xfrm>
          <a:prstGeom prst="rect">
            <a:avLst/>
          </a:prstGeom>
          <a:ln w="9525">
            <a:noFill/>
          </a:ln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469D7B0-A742-67EE-C427-E234CE0F11D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>
            <a:normAutofit lnSpcReduction="10000"/>
          </a:bodyPr>
          <a:lstStyle/>
          <a:p>
            <a:fld id="{00000000-1234-1234-1234-123412341234}" type="slidenum">
              <a:rPr lang="en" smtClean="0"/>
              <a:pPr/>
              <a:t>10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373201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2575E22-57F0-AEC4-4733-80959C4FD7D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>
            <a:normAutofit lnSpcReduction="10000"/>
          </a:bodyPr>
          <a:lstStyle/>
          <a:p>
            <a:fld id="{00000000-1234-1234-1234-123412341234}" type="slidenum">
              <a:rPr lang="en" smtClean="0"/>
              <a:pPr/>
              <a:t>11</a:t>
            </a:fld>
            <a:endParaRPr lang="en"/>
          </a:p>
        </p:txBody>
      </p:sp>
      <p:pic>
        <p:nvPicPr>
          <p:cNvPr id="4" name="Picture 3" descr="A table with text on it&#10;&#10;Description automatically generated">
            <a:extLst>
              <a:ext uri="{FF2B5EF4-FFF2-40B4-BE49-F238E27FC236}">
                <a16:creationId xmlns:a16="http://schemas.microsoft.com/office/drawing/2014/main" id="{90AFDD76-1DD3-D09A-CBFA-E5A39A6AD3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204" r="182"/>
          <a:stretch/>
        </p:blipFill>
        <p:spPr>
          <a:xfrm>
            <a:off x="257945" y="1236453"/>
            <a:ext cx="5581689" cy="5118341"/>
          </a:xfrm>
          <a:prstGeom prst="rect">
            <a:avLst/>
          </a:prstGeom>
        </p:spPr>
      </p:pic>
      <p:pic>
        <p:nvPicPr>
          <p:cNvPr id="5" name="Picture 4" descr="A table of medical prescriptions&#10;&#10;Description automatically generated">
            <a:extLst>
              <a:ext uri="{FF2B5EF4-FFF2-40B4-BE49-F238E27FC236}">
                <a16:creationId xmlns:a16="http://schemas.microsoft.com/office/drawing/2014/main" id="{9038F500-F602-CA65-4C0E-9E10AC058D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9629" y="1236452"/>
            <a:ext cx="5844325" cy="5118342"/>
          </a:xfrm>
          <a:prstGeom prst="rect">
            <a:avLst/>
          </a:prstGeom>
        </p:spPr>
      </p:pic>
      <p:sp>
        <p:nvSpPr>
          <p:cNvPr id="7" name="Google Shape;526;p71">
            <a:extLst>
              <a:ext uri="{FF2B5EF4-FFF2-40B4-BE49-F238E27FC236}">
                <a16:creationId xmlns:a16="http://schemas.microsoft.com/office/drawing/2014/main" id="{454BA14F-7597-CF74-91B9-8EE75CE13503}"/>
              </a:ext>
            </a:extLst>
          </p:cNvPr>
          <p:cNvSpPr txBox="1"/>
          <p:nvPr/>
        </p:nvSpPr>
        <p:spPr>
          <a:xfrm>
            <a:off x="454159" y="128972"/>
            <a:ext cx="7962800" cy="877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38002"/>
              </a:lnSpc>
            </a:pPr>
            <a:r>
              <a:rPr lang="en" sz="4100">
                <a:solidFill>
                  <a:srgbClr val="231F20"/>
                </a:solidFill>
                <a:latin typeface="Fira Sans Extra Condensed"/>
                <a:ea typeface="Fira Sans Extra Condensed"/>
                <a:cs typeface="Fira Sans Extra Condensed"/>
              </a:rPr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40161507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14BCEE9-7107-8AFE-65C1-7FA98FFB748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>
            <a:normAutofit lnSpcReduction="10000"/>
          </a:bodyPr>
          <a:lstStyle/>
          <a:p>
            <a:fld id="{00000000-1234-1234-1234-123412341234}" type="slidenum">
              <a:rPr lang="en" smtClean="0"/>
              <a:pPr/>
              <a:t>12</a:t>
            </a:fld>
            <a:endParaRPr lang="en"/>
          </a:p>
        </p:txBody>
      </p:sp>
      <p:pic>
        <p:nvPicPr>
          <p:cNvPr id="4" name="Picture 3" descr="A table with text on it&#10;&#10;Description automatically generated">
            <a:extLst>
              <a:ext uri="{FF2B5EF4-FFF2-40B4-BE49-F238E27FC236}">
                <a16:creationId xmlns:a16="http://schemas.microsoft.com/office/drawing/2014/main" id="{E8E964AB-9FDF-B068-B4E3-CCDBC89593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270" y="1279585"/>
            <a:ext cx="5946369" cy="4873927"/>
          </a:xfrm>
          <a:prstGeom prst="rect">
            <a:avLst/>
          </a:prstGeom>
        </p:spPr>
      </p:pic>
      <p:pic>
        <p:nvPicPr>
          <p:cNvPr id="5" name="Picture 4" descr="A table of medical information&#10;&#10;Description automatically generated">
            <a:extLst>
              <a:ext uri="{FF2B5EF4-FFF2-40B4-BE49-F238E27FC236}">
                <a16:creationId xmlns:a16="http://schemas.microsoft.com/office/drawing/2014/main" id="{97D37141-A9C1-B53B-4EA8-FC457B679A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1393" y="1293963"/>
            <a:ext cx="5776459" cy="487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9791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8DD4FAA-4FF5-9B8C-4731-57B500B63FD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>
            <a:normAutofit lnSpcReduction="10000"/>
          </a:bodyPr>
          <a:lstStyle/>
          <a:p>
            <a:fld id="{00000000-1234-1234-1234-123412341234}" type="slidenum">
              <a:rPr lang="en" smtClean="0"/>
              <a:pPr/>
              <a:t>13</a:t>
            </a:fld>
            <a:endParaRPr lang="en"/>
          </a:p>
        </p:txBody>
      </p:sp>
      <p:pic>
        <p:nvPicPr>
          <p:cNvPr id="4" name="Picture 3" descr="A table with text on it&#10;&#10;Description automatically generated">
            <a:extLst>
              <a:ext uri="{FF2B5EF4-FFF2-40B4-BE49-F238E27FC236}">
                <a16:creationId xmlns:a16="http://schemas.microsoft.com/office/drawing/2014/main" id="{52C133A7-26C6-E1E8-58A8-94B0AF563C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3206" y="1236453"/>
            <a:ext cx="7796116" cy="4931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9141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8DD4FAA-4FF5-9B8C-4731-57B500B63FD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>
            <a:normAutofit lnSpcReduction="10000"/>
          </a:bodyPr>
          <a:lstStyle/>
          <a:p>
            <a:fld id="{00000000-1234-1234-1234-123412341234}" type="slidenum">
              <a:rPr lang="en" smtClean="0"/>
              <a:pPr/>
              <a:t>14</a:t>
            </a:fld>
            <a:endParaRPr lang="en"/>
          </a:p>
        </p:txBody>
      </p:sp>
      <p:pic>
        <p:nvPicPr>
          <p:cNvPr id="3" name="Picture 2" descr="A table with numbers and a few words&#10;&#10;Description automatically generated with medium confidence">
            <a:extLst>
              <a:ext uri="{FF2B5EF4-FFF2-40B4-BE49-F238E27FC236}">
                <a16:creationId xmlns:a16="http://schemas.microsoft.com/office/drawing/2014/main" id="{149038C6-7C68-F847-8F1B-2EA9996FC3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685" y="1433830"/>
            <a:ext cx="5098523" cy="3422983"/>
          </a:xfrm>
          <a:prstGeom prst="rect">
            <a:avLst/>
          </a:prstGeom>
        </p:spPr>
      </p:pic>
      <p:pic>
        <p:nvPicPr>
          <p:cNvPr id="5" name="Picture 4" descr="A table of numbers and numbers&#10;&#10;Description automatically generated">
            <a:extLst>
              <a:ext uri="{FF2B5EF4-FFF2-40B4-BE49-F238E27FC236}">
                <a16:creationId xmlns:a16="http://schemas.microsoft.com/office/drawing/2014/main" id="{56B4F9E3-898B-6F18-450D-284C8859B7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5501" y="1448820"/>
            <a:ext cx="5098523" cy="3422983"/>
          </a:xfrm>
          <a:prstGeom prst="rect">
            <a:avLst/>
          </a:prstGeom>
        </p:spPr>
      </p:pic>
      <p:sp>
        <p:nvSpPr>
          <p:cNvPr id="6" name="Google Shape;526;p71">
            <a:extLst>
              <a:ext uri="{FF2B5EF4-FFF2-40B4-BE49-F238E27FC236}">
                <a16:creationId xmlns:a16="http://schemas.microsoft.com/office/drawing/2014/main" id="{EAAFBFF0-9A24-B573-2021-52C2D5A62DA3}"/>
              </a:ext>
            </a:extLst>
          </p:cNvPr>
          <p:cNvSpPr txBox="1"/>
          <p:nvPr/>
        </p:nvSpPr>
        <p:spPr>
          <a:xfrm>
            <a:off x="310385" y="128971"/>
            <a:ext cx="9716837" cy="870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38002"/>
              </a:lnSpc>
            </a:pPr>
            <a:r>
              <a:rPr lang="en" sz="4100" dirty="0">
                <a:solidFill>
                  <a:srgbClr val="231F2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ABT Report</a:t>
            </a:r>
            <a:endParaRPr sz="4133" dirty="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2610145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8DD4FAA-4FF5-9B8C-4731-57B500B63FD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>
            <a:normAutofit lnSpcReduction="10000"/>
          </a:bodyPr>
          <a:lstStyle/>
          <a:p>
            <a:fld id="{00000000-1234-1234-1234-123412341234}" type="slidenum">
              <a:rPr lang="en" smtClean="0"/>
              <a:pPr/>
              <a:t>15</a:t>
            </a:fld>
            <a:endParaRPr lang="en"/>
          </a:p>
        </p:txBody>
      </p:sp>
      <p:pic>
        <p:nvPicPr>
          <p:cNvPr id="4" name="Picture 3" descr="A table of numbers and numbers&#10;&#10;Description automatically generated">
            <a:extLst>
              <a:ext uri="{FF2B5EF4-FFF2-40B4-BE49-F238E27FC236}">
                <a16:creationId xmlns:a16="http://schemas.microsoft.com/office/drawing/2014/main" id="{119E7337-3E7D-14AB-4BB9-E188207CC1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961" y="1433830"/>
            <a:ext cx="5478096" cy="3677816"/>
          </a:xfrm>
          <a:prstGeom prst="rect">
            <a:avLst/>
          </a:prstGeom>
        </p:spPr>
      </p:pic>
      <p:pic>
        <p:nvPicPr>
          <p:cNvPr id="6" name="Picture 5" descr="A table of numbers with numbers&#10;&#10;Description automatically generated">
            <a:extLst>
              <a:ext uri="{FF2B5EF4-FFF2-40B4-BE49-F238E27FC236}">
                <a16:creationId xmlns:a16="http://schemas.microsoft.com/office/drawing/2014/main" id="{C986C494-CEEC-96FD-5F5C-E091E382D5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8400" y="1433830"/>
            <a:ext cx="5478096" cy="3502236"/>
          </a:xfrm>
          <a:prstGeom prst="rect">
            <a:avLst/>
          </a:prstGeom>
        </p:spPr>
      </p:pic>
      <p:sp>
        <p:nvSpPr>
          <p:cNvPr id="7" name="Google Shape;526;p71">
            <a:extLst>
              <a:ext uri="{FF2B5EF4-FFF2-40B4-BE49-F238E27FC236}">
                <a16:creationId xmlns:a16="http://schemas.microsoft.com/office/drawing/2014/main" id="{403A0C35-3FA2-8094-3989-98F87ED48A5D}"/>
              </a:ext>
            </a:extLst>
          </p:cNvPr>
          <p:cNvSpPr txBox="1"/>
          <p:nvPr/>
        </p:nvSpPr>
        <p:spPr>
          <a:xfrm>
            <a:off x="310385" y="128971"/>
            <a:ext cx="9716837" cy="870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38002"/>
              </a:lnSpc>
            </a:pPr>
            <a:r>
              <a:rPr lang="en" sz="4100" dirty="0">
                <a:solidFill>
                  <a:srgbClr val="231F2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ABT Report</a:t>
            </a:r>
            <a:endParaRPr sz="4133" dirty="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6286767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8DD4FAA-4FF5-9B8C-4731-57B500B63FD3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805333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00000000-1234-1234-1234-123412341234}" type="slidenum">
              <a:rPr lang="en-US" sz="1200" smtClean="0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16</a:t>
            </a:fld>
            <a:endParaRPr lang="en-US" sz="120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phone&#10;&#10;Description automatically generated">
            <a:extLst>
              <a:ext uri="{FF2B5EF4-FFF2-40B4-BE49-F238E27FC236}">
                <a16:creationId xmlns:a16="http://schemas.microsoft.com/office/drawing/2014/main" id="{37F1DC22-A9B3-F945-7620-E5D62AAAD4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2652013"/>
            <a:ext cx="10905066" cy="1553973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Google Shape;526;p71">
            <a:extLst>
              <a:ext uri="{FF2B5EF4-FFF2-40B4-BE49-F238E27FC236}">
                <a16:creationId xmlns:a16="http://schemas.microsoft.com/office/drawing/2014/main" id="{3B9BE73D-C4A3-18D8-5169-6562F43D1717}"/>
              </a:ext>
            </a:extLst>
          </p:cNvPr>
          <p:cNvSpPr txBox="1"/>
          <p:nvPr/>
        </p:nvSpPr>
        <p:spPr>
          <a:xfrm>
            <a:off x="655238" y="1285244"/>
            <a:ext cx="9716837" cy="870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38002"/>
              </a:lnSpc>
            </a:pPr>
            <a:r>
              <a:rPr lang="en" sz="4100" dirty="0">
                <a:solidFill>
                  <a:srgbClr val="231F2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ABT Report</a:t>
            </a:r>
            <a:endParaRPr sz="4133" dirty="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40846738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526;p71">
            <a:extLst>
              <a:ext uri="{FF2B5EF4-FFF2-40B4-BE49-F238E27FC236}">
                <a16:creationId xmlns:a16="http://schemas.microsoft.com/office/drawing/2014/main" id="{ED43AE4E-CEA9-360F-BC13-14468364B727}"/>
              </a:ext>
            </a:extLst>
          </p:cNvPr>
          <p:cNvSpPr txBox="1"/>
          <p:nvPr/>
        </p:nvSpPr>
        <p:spPr>
          <a:xfrm>
            <a:off x="310385" y="128971"/>
            <a:ext cx="9716837" cy="870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38002"/>
              </a:lnSpc>
            </a:pPr>
            <a:r>
              <a:rPr lang="en" sz="4100" dirty="0">
                <a:solidFill>
                  <a:srgbClr val="231F2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Data Preparation – Outlier Treatment (Binning)</a:t>
            </a:r>
            <a:endParaRPr sz="4133" dirty="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4C66951-4912-D56F-1321-DE38B37E687D}"/>
              </a:ext>
            </a:extLst>
          </p:cNvPr>
          <p:cNvSpPr txBox="1">
            <a:spLocks/>
          </p:cNvSpPr>
          <p:nvPr/>
        </p:nvSpPr>
        <p:spPr>
          <a:xfrm>
            <a:off x="8737601" y="6356352"/>
            <a:ext cx="2844800" cy="365125"/>
          </a:xfrm>
          <a:prstGeom prst="rect">
            <a:avLst/>
          </a:prstGeom>
        </p:spPr>
        <p:txBody>
          <a:bodyPr>
            <a:normAutofit lnSpcReduction="10000"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" smtClean="0"/>
              <a:pPr algn="r"/>
              <a:t>17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DEA78F-2EBA-B217-A6E8-70B493199C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597" y="3829178"/>
            <a:ext cx="3307094" cy="232776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FF4EFC0-1EE3-3D8D-1B24-BB198B5DBF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82"/>
          <a:stretch/>
        </p:blipFill>
        <p:spPr>
          <a:xfrm>
            <a:off x="299944" y="1406999"/>
            <a:ext cx="3336400" cy="23018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A557602-0E54-A175-400A-63C7C90086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9286" y="1371601"/>
            <a:ext cx="3336400" cy="23483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23FDDE5-C87E-C1CE-7851-3C804AFD6D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21691" y="3821719"/>
            <a:ext cx="3307095" cy="232776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2D865B4-D390-651A-F513-0DE47541B2DF}"/>
              </a:ext>
            </a:extLst>
          </p:cNvPr>
          <p:cNvSpPr txBox="1"/>
          <p:nvPr/>
        </p:nvSpPr>
        <p:spPr>
          <a:xfrm>
            <a:off x="494988" y="6121817"/>
            <a:ext cx="1078818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>
                <a:ea typeface="Calibri"/>
                <a:cs typeface="Calibri"/>
              </a:rPr>
              <a:t>Binning the data of continuous variables with outliers and converting them into categorical variables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9229829A-821E-5284-38C6-D194985B12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6754945"/>
              </p:ext>
            </p:extLst>
          </p:nvPr>
        </p:nvGraphicFramePr>
        <p:xfrm>
          <a:off x="7018628" y="1752540"/>
          <a:ext cx="4461835" cy="41532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6432">
                  <a:extLst>
                    <a:ext uri="{9D8B030D-6E8A-4147-A177-3AD203B41FA5}">
                      <a16:colId xmlns:a16="http://schemas.microsoft.com/office/drawing/2014/main" val="13934958"/>
                    </a:ext>
                  </a:extLst>
                </a:gridCol>
                <a:gridCol w="3465403">
                  <a:extLst>
                    <a:ext uri="{9D8B030D-6E8A-4147-A177-3AD203B41FA5}">
                      <a16:colId xmlns:a16="http://schemas.microsoft.com/office/drawing/2014/main" val="39628733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Variables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Binning Labels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2454428"/>
                  </a:ext>
                </a:extLst>
              </a:tr>
              <a:tr h="285413">
                <a:tc>
                  <a:txBody>
                    <a:bodyPr/>
                    <a:lstStyle/>
                    <a:p>
                      <a:r>
                        <a:rPr lang="en-US" sz="1200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2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65-69, 70-74, 75-79, 80- 84, 85-89, &gt;=90</a:t>
                      </a:r>
                      <a:endParaRPr lang="en-IN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7327662"/>
                  </a:ext>
                </a:extLst>
              </a:tr>
              <a:tr h="278780">
                <a:tc>
                  <a:txBody>
                    <a:bodyPr/>
                    <a:lstStyle/>
                    <a:p>
                      <a:r>
                        <a:rPr lang="en-US" sz="1200"/>
                        <a:t>BMI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2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&lt;18.5, 18.5-24.9, 25- 39.9, 40-49.9, &gt;=50</a:t>
                      </a:r>
                      <a:endParaRPr lang="en-IN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7444442"/>
                  </a:ext>
                </a:extLst>
              </a:tr>
              <a:tr h="267629">
                <a:tc>
                  <a:txBody>
                    <a:bodyPr/>
                    <a:lstStyle/>
                    <a:p>
                      <a:r>
                        <a:rPr lang="en-US" sz="1200"/>
                        <a:t>A1C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2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&lt;8, 8-9, &gt;9</a:t>
                      </a:r>
                      <a:endParaRPr 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6061915"/>
                  </a:ext>
                </a:extLst>
              </a:tr>
              <a:tr h="283241">
                <a:tc>
                  <a:txBody>
                    <a:bodyPr/>
                    <a:lstStyle/>
                    <a:p>
                      <a:r>
                        <a:rPr lang="en-US" sz="1200"/>
                        <a:t>SERUMALB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2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&lt;3.5, &gt;=3.5</a:t>
                      </a:r>
                      <a:endParaRPr lang="en-IN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5197247"/>
                  </a:ext>
                </a:extLst>
              </a:tr>
              <a:tr h="278781">
                <a:tc>
                  <a:txBody>
                    <a:bodyPr/>
                    <a:lstStyle/>
                    <a:p>
                      <a:r>
                        <a:rPr lang="en-US" sz="1200"/>
                        <a:t>SERUMCRE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2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&lt;1.5, 1.5-3.0, &gt;3.0</a:t>
                      </a:r>
                      <a:endParaRPr lang="en-IN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2481016"/>
                  </a:ext>
                </a:extLst>
              </a:tr>
              <a:tr h="278780">
                <a:tc>
                  <a:txBody>
                    <a:bodyPr/>
                    <a:lstStyle/>
                    <a:p>
                      <a:r>
                        <a:rPr lang="en-US" sz="1200"/>
                        <a:t>N_IP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2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0-5, &gt;5</a:t>
                      </a:r>
                      <a:endParaRPr lang="en-IN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7271891"/>
                  </a:ext>
                </a:extLst>
              </a:tr>
              <a:tr h="267629">
                <a:tc>
                  <a:txBody>
                    <a:bodyPr/>
                    <a:lstStyle/>
                    <a:p>
                      <a:r>
                        <a:rPr lang="en-US" sz="1200"/>
                        <a:t>N_OP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2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0-5, 6-30, &gt;30</a:t>
                      </a:r>
                      <a:endParaRPr lang="en-IN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3088513"/>
                  </a:ext>
                </a:extLst>
              </a:tr>
              <a:tr h="260939">
                <a:tc>
                  <a:txBody>
                    <a:bodyPr/>
                    <a:lstStyle/>
                    <a:p>
                      <a:r>
                        <a:rPr lang="en-US" sz="1200"/>
                        <a:t>SYSTOLIC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2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&lt;120, 120-129, 130-139, 140-179, &gt;=180 </a:t>
                      </a:r>
                      <a:endParaRPr lang="en-IN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1998911"/>
                  </a:ext>
                </a:extLst>
              </a:tr>
              <a:tr h="265399">
                <a:tc>
                  <a:txBody>
                    <a:bodyPr/>
                    <a:lstStyle/>
                    <a:p>
                      <a:r>
                        <a:rPr lang="en-US" sz="1200"/>
                        <a:t>DIASTOLIC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2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&lt;80, 80-89, &gt;=90</a:t>
                      </a:r>
                      <a:endParaRPr lang="en-IN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5035260"/>
                  </a:ext>
                </a:extLst>
              </a:tr>
              <a:tr h="269860">
                <a:tc>
                  <a:txBody>
                    <a:bodyPr/>
                    <a:lstStyle/>
                    <a:p>
                      <a:r>
                        <a:rPr lang="en-US" sz="1200"/>
                        <a:t>TRI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2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&lt;150, 150-199.99, &gt;=200 </a:t>
                      </a:r>
                      <a:endParaRPr lang="en-IN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587105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/>
                        <a:t>LDL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2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&lt;100, 100-129.99, 130- 159.99, 160-189.99, &gt;=190 </a:t>
                      </a:r>
                      <a:endParaRPr lang="en-IN" sz="1200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2832109"/>
                  </a:ext>
                </a:extLst>
              </a:tr>
              <a:tr h="267629">
                <a:tc>
                  <a:txBody>
                    <a:bodyPr/>
                    <a:lstStyle/>
                    <a:p>
                      <a:r>
                        <a:rPr lang="en-US" sz="1200"/>
                        <a:t>HDL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2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&lt;40, 40-59.99, &gt;=60 </a:t>
                      </a:r>
                      <a:endParaRPr lang="en-IN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15933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/>
                        <a:t>FRAILTY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2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Non-frail, Pre-frail, Mild, Moderate, Severe </a:t>
                      </a:r>
                      <a:endParaRPr lang="en-IN" sz="1200"/>
                    </a:p>
                    <a:p>
                      <a:endParaRPr 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1209967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94B685EC-0A69-2207-9876-5CD73CE4DAF2}"/>
              </a:ext>
            </a:extLst>
          </p:cNvPr>
          <p:cNvSpPr txBox="1"/>
          <p:nvPr/>
        </p:nvSpPr>
        <p:spPr>
          <a:xfrm>
            <a:off x="7018628" y="1323038"/>
            <a:ext cx="446183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>
                <a:ea typeface="Calibri"/>
                <a:cs typeface="Calibri"/>
              </a:rPr>
              <a:t>Binning details (Continuous </a:t>
            </a:r>
            <a:r>
              <a:rPr lang="en-US">
                <a:ea typeface="Calibri"/>
                <a:cs typeface="Calibri"/>
                <a:sym typeface="Wingdings" pitchFamily="2" charset="2"/>
              </a:rPr>
              <a:t> Categorical)</a:t>
            </a:r>
            <a:endParaRPr lang="en-US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593386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-up of a medical chart&#10;&#10;Description automatically generated">
            <a:extLst>
              <a:ext uri="{FF2B5EF4-FFF2-40B4-BE49-F238E27FC236}">
                <a16:creationId xmlns:a16="http://schemas.microsoft.com/office/drawing/2014/main" id="{1E9A1FE3-654E-D240-E989-115CC39206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64729"/>
            <a:ext cx="12192000" cy="3886691"/>
          </a:xfrm>
          <a:prstGeom prst="rect">
            <a:avLst/>
          </a:prstGeom>
        </p:spPr>
      </p:pic>
      <p:sp>
        <p:nvSpPr>
          <p:cNvPr id="7" name="Google Shape;526;p71">
            <a:extLst>
              <a:ext uri="{FF2B5EF4-FFF2-40B4-BE49-F238E27FC236}">
                <a16:creationId xmlns:a16="http://schemas.microsoft.com/office/drawing/2014/main" id="{694928EA-B4EE-F908-6E44-6C843066B7BB}"/>
              </a:ext>
            </a:extLst>
          </p:cNvPr>
          <p:cNvSpPr txBox="1"/>
          <p:nvPr/>
        </p:nvSpPr>
        <p:spPr>
          <a:xfrm>
            <a:off x="310385" y="128971"/>
            <a:ext cx="9716837" cy="870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38002"/>
              </a:lnSpc>
            </a:pPr>
            <a:r>
              <a:rPr lang="en" sz="4100">
                <a:solidFill>
                  <a:srgbClr val="231F20"/>
                </a:solidFill>
                <a:latin typeface="Fira Sans Extra Condensed"/>
                <a:ea typeface="Fira Sans Extra Condensed"/>
                <a:cs typeface="Fira Sans Extra Condensed"/>
              </a:rPr>
              <a:t>PHI Coefficient Inference</a:t>
            </a:r>
          </a:p>
        </p:txBody>
      </p:sp>
    </p:spTree>
    <p:extLst>
      <p:ext uri="{BB962C8B-B14F-4D97-AF65-F5344CB8AC3E}">
        <p14:creationId xmlns:p14="http://schemas.microsoft.com/office/powerpoint/2010/main" val="22929795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table of medical data&#10;&#10;Description automatically generated with medium confidence">
            <a:extLst>
              <a:ext uri="{FF2B5EF4-FFF2-40B4-BE49-F238E27FC236}">
                <a16:creationId xmlns:a16="http://schemas.microsoft.com/office/drawing/2014/main" id="{FA2EADC0-F497-EB55-3A10-EB51B21899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6614" y="1279585"/>
            <a:ext cx="2909113" cy="5348379"/>
          </a:xfrm>
          <a:prstGeom prst="rect">
            <a:avLst/>
          </a:prstGeom>
        </p:spPr>
      </p:pic>
      <p:pic>
        <p:nvPicPr>
          <p:cNvPr id="4" name="Picture 3" descr="A table of medical information&#10;&#10;Description automatically generated with medium confidence">
            <a:extLst>
              <a:ext uri="{FF2B5EF4-FFF2-40B4-BE49-F238E27FC236}">
                <a16:creationId xmlns:a16="http://schemas.microsoft.com/office/drawing/2014/main" id="{B1F670F9-C607-71AB-E8B6-A0E6398B76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9901" y="1279585"/>
            <a:ext cx="2898839" cy="5362756"/>
          </a:xfrm>
          <a:prstGeom prst="rect">
            <a:avLst/>
          </a:prstGeom>
        </p:spPr>
      </p:pic>
      <p:sp>
        <p:nvSpPr>
          <p:cNvPr id="6" name="Google Shape;526;p71">
            <a:extLst>
              <a:ext uri="{FF2B5EF4-FFF2-40B4-BE49-F238E27FC236}">
                <a16:creationId xmlns:a16="http://schemas.microsoft.com/office/drawing/2014/main" id="{A8C118D7-01CE-D16B-F48A-332F8D52BBD1}"/>
              </a:ext>
            </a:extLst>
          </p:cNvPr>
          <p:cNvSpPr txBox="1"/>
          <p:nvPr/>
        </p:nvSpPr>
        <p:spPr>
          <a:xfrm>
            <a:off x="310385" y="128971"/>
            <a:ext cx="9716837" cy="870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38002"/>
              </a:lnSpc>
            </a:pPr>
            <a:r>
              <a:rPr lang="en" sz="4100">
                <a:solidFill>
                  <a:srgbClr val="231F20"/>
                </a:solidFill>
                <a:latin typeface="Fira Sans Extra Condensed"/>
                <a:ea typeface="Fira Sans Extra Condensed"/>
                <a:cs typeface="Fira Sans Extra Condensed"/>
              </a:rPr>
              <a:t>Information Value</a:t>
            </a:r>
          </a:p>
        </p:txBody>
      </p:sp>
    </p:spTree>
    <p:extLst>
      <p:ext uri="{BB962C8B-B14F-4D97-AF65-F5344CB8AC3E}">
        <p14:creationId xmlns:p14="http://schemas.microsoft.com/office/powerpoint/2010/main" val="41160774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9">
          <a:extLst>
            <a:ext uri="{FF2B5EF4-FFF2-40B4-BE49-F238E27FC236}">
              <a16:creationId xmlns:a16="http://schemas.microsoft.com/office/drawing/2014/main" id="{87E38C75-CB5E-6033-713E-2FDA215D4C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9F8D148-6C3A-35D4-CCF6-140B743D6ED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>
            <a:normAutofit lnSpcReduction="10000"/>
          </a:bodyPr>
          <a:lstStyle/>
          <a:p>
            <a:fld id="{00000000-1234-1234-1234-123412341234}" type="slidenum">
              <a:rPr lang="en" smtClean="0"/>
              <a:pPr/>
              <a:t>2</a:t>
            </a:fld>
            <a:endParaRPr lang="e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083C616-C4F7-EE8D-BEB8-CBA8841644FC}"/>
              </a:ext>
            </a:extLst>
          </p:cNvPr>
          <p:cNvSpPr txBox="1"/>
          <p:nvPr/>
        </p:nvSpPr>
        <p:spPr>
          <a:xfrm>
            <a:off x="5994399" y="1423062"/>
            <a:ext cx="5919517" cy="193899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IN" sz="2000" dirty="0">
                <a:solidFill>
                  <a:srgbClr val="0D0D0D"/>
                </a:solidFill>
                <a:highlight>
                  <a:srgbClr val="FFFFFF"/>
                </a:highlight>
                <a:latin typeface="Söhne"/>
              </a:rPr>
              <a:t>U</a:t>
            </a:r>
            <a:r>
              <a:rPr lang="en-IN" sz="2000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rgent need to develop a mortality prediction model for elderly </a:t>
            </a:r>
            <a:r>
              <a:rPr lang="en-IN" sz="2000" b="1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Type 2 Diabetes Mellitus (T2DM) </a:t>
            </a:r>
            <a:r>
              <a:rPr lang="en-IN" sz="2000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patients for: </a:t>
            </a:r>
            <a:endParaRPr lang="en-IN" sz="2000" dirty="0">
              <a:solidFill>
                <a:srgbClr val="0D0D0D"/>
              </a:solidFill>
              <a:highlight>
                <a:srgbClr val="FFFFFF"/>
              </a:highlight>
              <a:latin typeface="Söhne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proactive intervention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personalized treatments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addressing current gaps</a:t>
            </a:r>
            <a:endParaRPr lang="en-IN" sz="2000" dirty="0"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B68A70-5D26-45A7-2556-36ECEA114F2B}"/>
              </a:ext>
            </a:extLst>
          </p:cNvPr>
          <p:cNvSpPr txBox="1"/>
          <p:nvPr/>
        </p:nvSpPr>
        <p:spPr>
          <a:xfrm>
            <a:off x="444335" y="1423591"/>
            <a:ext cx="5403358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2pPr lvl="1">
              <a:lnSpc>
                <a:spcPct val="150000"/>
              </a:lnSpc>
              <a:defRPr sz="2000" kern="100">
                <a:latin typeface="Calibri"/>
                <a:ea typeface="Calibri"/>
                <a:cs typeface="Times New Roman"/>
              </a:defRPr>
            </a:lvl2pPr>
          </a:lstStyle>
          <a:p>
            <a:r>
              <a:rPr lang="en-US" sz="2000" kern="100" dirty="0">
                <a:latin typeface="Calibri"/>
                <a:cs typeface="Times New Roman"/>
              </a:rPr>
              <a:t>Rising global impact of Type 2 Diabetes Mellitus (T2DM) on health</a:t>
            </a:r>
          </a:p>
        </p:txBody>
      </p:sp>
      <p:pic>
        <p:nvPicPr>
          <p:cNvPr id="2" name="Picture 1" descr="source: https://www.cdc.gov/pcd/issues/2019/18_0681.htm">
            <a:extLst>
              <a:ext uri="{FF2B5EF4-FFF2-40B4-BE49-F238E27FC236}">
                <a16:creationId xmlns:a16="http://schemas.microsoft.com/office/drawing/2014/main" id="{841C1D6C-31EE-D4A0-7745-C692CA44F2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423" y="2623222"/>
            <a:ext cx="4756892" cy="3421978"/>
          </a:xfrm>
          <a:prstGeom prst="rect">
            <a:avLst/>
          </a:prstGeom>
        </p:spPr>
      </p:pic>
      <p:grpSp>
        <p:nvGrpSpPr>
          <p:cNvPr id="62" name="Group 61">
            <a:extLst>
              <a:ext uri="{FF2B5EF4-FFF2-40B4-BE49-F238E27FC236}">
                <a16:creationId xmlns:a16="http://schemas.microsoft.com/office/drawing/2014/main" id="{1B85817B-1504-106D-6847-2C4E0E411F70}"/>
              </a:ext>
            </a:extLst>
          </p:cNvPr>
          <p:cNvGrpSpPr/>
          <p:nvPr/>
        </p:nvGrpSpPr>
        <p:grpSpPr>
          <a:xfrm>
            <a:off x="6556333" y="3852917"/>
            <a:ext cx="4362536" cy="1468383"/>
            <a:chOff x="5570514" y="4096986"/>
            <a:chExt cx="6343403" cy="2028701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01362BEB-208F-DBC1-E14B-75968945DFF6}"/>
                </a:ext>
              </a:extLst>
            </p:cNvPr>
            <p:cNvSpPr/>
            <p:nvPr/>
          </p:nvSpPr>
          <p:spPr>
            <a:xfrm>
              <a:off x="7643749" y="4096986"/>
              <a:ext cx="2073233" cy="68777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cs typeface="Calibri"/>
                </a:rPr>
                <a:t>Accurate Predictions</a:t>
              </a:r>
              <a:endParaRPr lang="en-US" sz="1400" dirty="0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1E9C857F-A627-588C-9F5D-57F337C02B0A}"/>
                </a:ext>
              </a:extLst>
            </p:cNvPr>
            <p:cNvSpPr/>
            <p:nvPr/>
          </p:nvSpPr>
          <p:spPr>
            <a:xfrm>
              <a:off x="9840684" y="5437908"/>
              <a:ext cx="2073233" cy="68777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1200" dirty="0">
                  <a:cs typeface="Calibri"/>
                </a:rPr>
                <a:t>Mitigating Mortality in Older Patients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DC6584FB-8442-4214-ACF9-3BABE63F20FA}"/>
                </a:ext>
              </a:extLst>
            </p:cNvPr>
            <p:cNvSpPr/>
            <p:nvPr/>
          </p:nvSpPr>
          <p:spPr>
            <a:xfrm>
              <a:off x="7703125" y="5437907"/>
              <a:ext cx="2073233" cy="68777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1200" dirty="0">
                  <a:cs typeface="Calibri"/>
                </a:rPr>
                <a:t>Identify High Risk Individuals</a:t>
              </a: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24B5C048-89B7-90AA-10D2-B5E56BEBE435}"/>
                </a:ext>
              </a:extLst>
            </p:cNvPr>
            <p:cNvSpPr/>
            <p:nvPr/>
          </p:nvSpPr>
          <p:spPr>
            <a:xfrm>
              <a:off x="5570514" y="5437907"/>
              <a:ext cx="2073233" cy="68777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1200" dirty="0">
                  <a:cs typeface="Calibri"/>
                </a:rPr>
                <a:t>Proper Diabetic Treatment Plans</a:t>
              </a:r>
            </a:p>
          </p:txBody>
        </p: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BEB896E0-B626-E5A3-9782-F8A3022D9812}"/>
                </a:ext>
              </a:extLst>
            </p:cNvPr>
            <p:cNvCxnSpPr/>
            <p:nvPr/>
          </p:nvCxnSpPr>
          <p:spPr>
            <a:xfrm flipH="1">
              <a:off x="8644446" y="4758046"/>
              <a:ext cx="2770" cy="70163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6F514042-0B01-BC77-A803-C38B81D109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46472" y="4386942"/>
              <a:ext cx="1091341" cy="104799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A988D8DA-8DBC-F2EF-FC5B-D203DDA104A2}"/>
                </a:ext>
              </a:extLst>
            </p:cNvPr>
            <p:cNvCxnSpPr>
              <a:cxnSpLocks/>
            </p:cNvCxnSpPr>
            <p:nvPr/>
          </p:nvCxnSpPr>
          <p:spPr>
            <a:xfrm>
              <a:off x="9733017" y="4386941"/>
              <a:ext cx="1091341" cy="104799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" name="Google Shape;526;p71">
            <a:extLst>
              <a:ext uri="{FF2B5EF4-FFF2-40B4-BE49-F238E27FC236}">
                <a16:creationId xmlns:a16="http://schemas.microsoft.com/office/drawing/2014/main" id="{EB73D894-6DA3-69F2-DE3F-7833B1F7004D}"/>
              </a:ext>
            </a:extLst>
          </p:cNvPr>
          <p:cNvSpPr txBox="1"/>
          <p:nvPr/>
        </p:nvSpPr>
        <p:spPr>
          <a:xfrm>
            <a:off x="540423" y="301500"/>
            <a:ext cx="7962800" cy="877676"/>
          </a:xfrm>
          <a:prstGeom prst="rect">
            <a:avLst/>
          </a:prstGeom>
          <a:ln>
            <a:noFill/>
          </a:ln>
          <a:effectLst/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38002"/>
              </a:lnSpc>
            </a:pPr>
            <a:r>
              <a:rPr lang="en" sz="4133" dirty="0">
                <a:solidFill>
                  <a:srgbClr val="231F2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Problem Details - 1</a:t>
            </a:r>
            <a:endParaRPr sz="4133" dirty="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900D965-7805-F10C-F3D6-C526311289E9}"/>
              </a:ext>
            </a:extLst>
          </p:cNvPr>
          <p:cNvCxnSpPr>
            <a:cxnSpLocks/>
          </p:cNvCxnSpPr>
          <p:nvPr/>
        </p:nvCxnSpPr>
        <p:spPr>
          <a:xfrm>
            <a:off x="5847693" y="1103505"/>
            <a:ext cx="0" cy="57544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75581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526;p71">
            <a:extLst>
              <a:ext uri="{FF2B5EF4-FFF2-40B4-BE49-F238E27FC236}">
                <a16:creationId xmlns:a16="http://schemas.microsoft.com/office/drawing/2014/main" id="{50B33906-F15A-EEA2-0390-D411060B8484}"/>
              </a:ext>
            </a:extLst>
          </p:cNvPr>
          <p:cNvSpPr txBox="1"/>
          <p:nvPr/>
        </p:nvSpPr>
        <p:spPr>
          <a:xfrm>
            <a:off x="310385" y="128971"/>
            <a:ext cx="9716837" cy="870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38002"/>
              </a:lnSpc>
            </a:pPr>
            <a:r>
              <a:rPr lang="en" sz="4100">
                <a:solidFill>
                  <a:srgbClr val="231F20"/>
                </a:solidFill>
                <a:latin typeface="Fira Sans Extra Condensed"/>
                <a:ea typeface="Fira Sans Extra Condensed"/>
                <a:cs typeface="Fira Sans Extra Condensed"/>
              </a:rPr>
              <a:t>Mutual Information</a:t>
            </a:r>
          </a:p>
        </p:txBody>
      </p:sp>
      <p:pic>
        <p:nvPicPr>
          <p:cNvPr id="5" name="Picture 4" descr="A table of numbers and letters&#10;&#10;Description automatically generated">
            <a:extLst>
              <a:ext uri="{FF2B5EF4-FFF2-40B4-BE49-F238E27FC236}">
                <a16:creationId xmlns:a16="http://schemas.microsoft.com/office/drawing/2014/main" id="{BDC8F588-3CBB-8BB7-B1C8-B74760C9F9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2225" y="1135811"/>
            <a:ext cx="4454154" cy="533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4467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9">
          <a:extLst>
            <a:ext uri="{FF2B5EF4-FFF2-40B4-BE49-F238E27FC236}">
              <a16:creationId xmlns:a16="http://schemas.microsoft.com/office/drawing/2014/main" id="{87E38C75-CB5E-6033-713E-2FDA215D4C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9F8D148-6C3A-35D4-CCF6-140B743D6ED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>
            <a:normAutofit lnSpcReduction="10000"/>
          </a:bodyPr>
          <a:lstStyle/>
          <a:p>
            <a:fld id="{00000000-1234-1234-1234-123412341234}" type="slidenum">
              <a:rPr lang="en" smtClean="0"/>
              <a:pPr/>
              <a:t>3</a:t>
            </a:fld>
            <a:endParaRPr lang="en"/>
          </a:p>
        </p:txBody>
      </p:sp>
      <p:pic>
        <p:nvPicPr>
          <p:cNvPr id="11" name="Picture 10" descr="Binary Classification with TensorFlow Tutorial">
            <a:extLst>
              <a:ext uri="{FF2B5EF4-FFF2-40B4-BE49-F238E27FC236}">
                <a16:creationId xmlns:a16="http://schemas.microsoft.com/office/drawing/2014/main" id="{A8AFF59E-EB4A-B686-BFAB-64B3ED38E0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7486" y="2219932"/>
            <a:ext cx="3524967" cy="3085244"/>
          </a:xfrm>
          <a:prstGeom prst="rect">
            <a:avLst/>
          </a:prstGeom>
        </p:spPr>
      </p:pic>
      <p:sp>
        <p:nvSpPr>
          <p:cNvPr id="2" name="Google Shape;526;p71">
            <a:extLst>
              <a:ext uri="{FF2B5EF4-FFF2-40B4-BE49-F238E27FC236}">
                <a16:creationId xmlns:a16="http://schemas.microsoft.com/office/drawing/2014/main" id="{0070728B-5401-C124-5141-21F28F0F59D3}"/>
              </a:ext>
            </a:extLst>
          </p:cNvPr>
          <p:cNvSpPr txBox="1"/>
          <p:nvPr/>
        </p:nvSpPr>
        <p:spPr>
          <a:xfrm>
            <a:off x="540423" y="301500"/>
            <a:ext cx="7962800" cy="877676"/>
          </a:xfrm>
          <a:prstGeom prst="rect">
            <a:avLst/>
          </a:prstGeom>
          <a:ln>
            <a:noFill/>
          </a:ln>
          <a:effectLst/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38002"/>
              </a:lnSpc>
            </a:pPr>
            <a:r>
              <a:rPr lang="en" sz="4133" dirty="0">
                <a:solidFill>
                  <a:srgbClr val="231F2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Problem Details - 2</a:t>
            </a:r>
            <a:endParaRPr sz="4133" dirty="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1FD45F-EA6C-D474-59BD-1A1E98844D36}"/>
              </a:ext>
            </a:extLst>
          </p:cNvPr>
          <p:cNvSpPr txBox="1"/>
          <p:nvPr/>
        </p:nvSpPr>
        <p:spPr>
          <a:xfrm>
            <a:off x="517033" y="1783082"/>
            <a:ext cx="5858368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kern="100" dirty="0">
                <a:latin typeface="Calibri"/>
                <a:ea typeface="Calibri"/>
                <a:cs typeface="Times New Roman"/>
              </a:rPr>
              <a:t>To identify</a:t>
            </a:r>
            <a:r>
              <a:rPr lang="en-IN" sz="2000" kern="100" dirty="0">
                <a:latin typeface="Calibri"/>
                <a:cs typeface="Times New Roman"/>
              </a:rPr>
              <a:t> important clinical biomarkers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kern="100" dirty="0">
                <a:latin typeface="Calibri"/>
                <a:cs typeface="Times New Roman"/>
              </a:rPr>
              <a:t>To high-risk individuals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kern="100" dirty="0">
                <a:latin typeface="Calibri"/>
                <a:cs typeface="Times New Roman"/>
              </a:rPr>
              <a:t>To identify comorbidities causing death</a:t>
            </a:r>
            <a:endParaRPr lang="en-IN" sz="2000" dirty="0">
              <a:cs typeface="Calibri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FB8B05B-AE79-FD90-0365-F99311EEF12D}"/>
              </a:ext>
            </a:extLst>
          </p:cNvPr>
          <p:cNvSpPr txBox="1"/>
          <p:nvPr/>
        </p:nvSpPr>
        <p:spPr>
          <a:xfrm>
            <a:off x="527723" y="1340570"/>
            <a:ext cx="3587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Objective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ADA48C-158C-B301-C202-3DCFAFE2A270}"/>
              </a:ext>
            </a:extLst>
          </p:cNvPr>
          <p:cNvSpPr txBox="1"/>
          <p:nvPr/>
        </p:nvSpPr>
        <p:spPr>
          <a:xfrm>
            <a:off x="540423" y="3562499"/>
            <a:ext cx="6228677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kern="100" dirty="0">
                <a:latin typeface="Calibri"/>
                <a:cs typeface="Times New Roman"/>
              </a:rPr>
              <a:t>Focus on U.S. military veterans aged 65+ with T2DM</a:t>
            </a:r>
            <a:endParaRPr lang="en-IN" sz="2000" dirty="0">
              <a:cs typeface="Calibri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EF87E54-E7B5-390B-A40B-B0489C430E0A}"/>
              </a:ext>
            </a:extLst>
          </p:cNvPr>
          <p:cNvSpPr txBox="1"/>
          <p:nvPr/>
        </p:nvSpPr>
        <p:spPr>
          <a:xfrm>
            <a:off x="540423" y="3217985"/>
            <a:ext cx="3587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Scope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DF2AC09-3803-CF7E-3646-7DF81A7285AA}"/>
              </a:ext>
            </a:extLst>
          </p:cNvPr>
          <p:cNvSpPr txBox="1"/>
          <p:nvPr/>
        </p:nvSpPr>
        <p:spPr>
          <a:xfrm>
            <a:off x="540423" y="4740184"/>
            <a:ext cx="11148101" cy="132343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kern="100" dirty="0">
                <a:latin typeface="Calibri"/>
                <a:cs typeface="Times New Roman"/>
              </a:rPr>
              <a:t>Data Collection &amp; Preparation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kern="100" dirty="0">
                <a:latin typeface="Calibri"/>
                <a:cs typeface="Times New Roman"/>
              </a:rPr>
              <a:t>Model Development &amp; Comparison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kern="100" dirty="0">
                <a:latin typeface="Calibri"/>
                <a:cs typeface="Times New Roman"/>
              </a:rPr>
              <a:t>Evaluation</a:t>
            </a:r>
          </a:p>
          <a:p>
            <a:endParaRPr lang="en-IN" sz="2000" dirty="0">
              <a:cs typeface="Calibri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E21FFA5-7FE3-3D7A-37AF-3060C1EE41D8}"/>
              </a:ext>
            </a:extLst>
          </p:cNvPr>
          <p:cNvSpPr txBox="1"/>
          <p:nvPr/>
        </p:nvSpPr>
        <p:spPr>
          <a:xfrm>
            <a:off x="540423" y="4395670"/>
            <a:ext cx="3587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Milestones</a:t>
            </a:r>
          </a:p>
        </p:txBody>
      </p:sp>
    </p:spTree>
    <p:extLst>
      <p:ext uri="{BB962C8B-B14F-4D97-AF65-F5344CB8AC3E}">
        <p14:creationId xmlns:p14="http://schemas.microsoft.com/office/powerpoint/2010/main" val="23924208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9">
          <a:extLst>
            <a:ext uri="{FF2B5EF4-FFF2-40B4-BE49-F238E27FC236}">
              <a16:creationId xmlns:a16="http://schemas.microsoft.com/office/drawing/2014/main" id="{87E38C75-CB5E-6033-713E-2FDA215D4C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9F8D148-6C3A-35D4-CCF6-140B743D6ED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>
            <a:normAutofit lnSpcReduction="10000"/>
          </a:bodyPr>
          <a:lstStyle/>
          <a:p>
            <a:fld id="{00000000-1234-1234-1234-123412341234}" type="slidenum">
              <a:rPr lang="en" smtClean="0"/>
              <a:pPr/>
              <a:t>4</a:t>
            </a:fld>
            <a:endParaRPr lang="en"/>
          </a:p>
        </p:txBody>
      </p:sp>
      <p:sp>
        <p:nvSpPr>
          <p:cNvPr id="2" name="Google Shape;526;p71">
            <a:extLst>
              <a:ext uri="{FF2B5EF4-FFF2-40B4-BE49-F238E27FC236}">
                <a16:creationId xmlns:a16="http://schemas.microsoft.com/office/drawing/2014/main" id="{0070728B-5401-C124-5141-21F28F0F59D3}"/>
              </a:ext>
            </a:extLst>
          </p:cNvPr>
          <p:cNvSpPr txBox="1"/>
          <p:nvPr/>
        </p:nvSpPr>
        <p:spPr>
          <a:xfrm>
            <a:off x="540423" y="301500"/>
            <a:ext cx="7962800" cy="877676"/>
          </a:xfrm>
          <a:prstGeom prst="rect">
            <a:avLst/>
          </a:prstGeom>
          <a:ln>
            <a:noFill/>
          </a:ln>
          <a:effectLst/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38002"/>
              </a:lnSpc>
            </a:pPr>
            <a:r>
              <a:rPr lang="en" sz="4133">
                <a:solidFill>
                  <a:srgbClr val="231F2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Dataset Details</a:t>
            </a:r>
            <a:endParaRPr sz="4133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C72F63C-DBE4-22AA-472E-119CB4A71935}"/>
              </a:ext>
            </a:extLst>
          </p:cNvPr>
          <p:cNvGrpSpPr/>
          <p:nvPr/>
        </p:nvGrpSpPr>
        <p:grpSpPr>
          <a:xfrm>
            <a:off x="6468740" y="1574951"/>
            <a:ext cx="2386250" cy="1504889"/>
            <a:chOff x="540422" y="1413592"/>
            <a:chExt cx="2386250" cy="1504889"/>
          </a:xfrm>
        </p:grpSpPr>
        <p:sp>
          <p:nvSpPr>
            <p:cNvPr id="4" name="Google Shape;468;p70">
              <a:extLst>
                <a:ext uri="{FF2B5EF4-FFF2-40B4-BE49-F238E27FC236}">
                  <a16:creationId xmlns:a16="http://schemas.microsoft.com/office/drawing/2014/main" id="{7BED2581-2EF3-967C-6F05-479877ADC0A2}"/>
                </a:ext>
              </a:extLst>
            </p:cNvPr>
            <p:cNvSpPr/>
            <p:nvPr/>
          </p:nvSpPr>
          <p:spPr>
            <a:xfrm>
              <a:off x="540422" y="1526193"/>
              <a:ext cx="2386250" cy="1392288"/>
            </a:xfrm>
            <a:prstGeom prst="roundRect">
              <a:avLst>
                <a:gd name="adj" fmla="val 3509"/>
              </a:avLst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" name="Google Shape;469;p70">
              <a:extLst>
                <a:ext uri="{FF2B5EF4-FFF2-40B4-BE49-F238E27FC236}">
                  <a16:creationId xmlns:a16="http://schemas.microsoft.com/office/drawing/2014/main" id="{8D2216D5-76BA-63BC-BEB7-731E41625140}"/>
                </a:ext>
              </a:extLst>
            </p:cNvPr>
            <p:cNvSpPr/>
            <p:nvPr/>
          </p:nvSpPr>
          <p:spPr>
            <a:xfrm>
              <a:off x="765874" y="1413592"/>
              <a:ext cx="1946398" cy="498015"/>
            </a:xfrm>
            <a:prstGeom prst="roundRect">
              <a:avLst>
                <a:gd name="adj" fmla="val 16667"/>
              </a:avLst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algn="ctr">
                <a:buClr>
                  <a:schemeClr val="dk1"/>
                </a:buClr>
                <a:buSzPts val="1100"/>
              </a:pPr>
              <a:r>
                <a:rPr lang="en-US" sz="20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</a:rPr>
                <a:t>#Predictors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EB91D64-15F9-4984-AFDE-D046223E12B0}"/>
              </a:ext>
            </a:extLst>
          </p:cNvPr>
          <p:cNvGrpSpPr/>
          <p:nvPr/>
        </p:nvGrpSpPr>
        <p:grpSpPr>
          <a:xfrm>
            <a:off x="727244" y="1574951"/>
            <a:ext cx="2391103" cy="1504889"/>
            <a:chOff x="540422" y="1413592"/>
            <a:chExt cx="2391103" cy="1504889"/>
          </a:xfrm>
        </p:grpSpPr>
        <p:sp>
          <p:nvSpPr>
            <p:cNvPr id="16" name="Google Shape;468;p70">
              <a:extLst>
                <a:ext uri="{FF2B5EF4-FFF2-40B4-BE49-F238E27FC236}">
                  <a16:creationId xmlns:a16="http://schemas.microsoft.com/office/drawing/2014/main" id="{669D05DB-D39B-B7C9-3811-B043F37EA31A}"/>
                </a:ext>
              </a:extLst>
            </p:cNvPr>
            <p:cNvSpPr/>
            <p:nvPr/>
          </p:nvSpPr>
          <p:spPr>
            <a:xfrm>
              <a:off x="540422" y="1526193"/>
              <a:ext cx="2386250" cy="1392288"/>
            </a:xfrm>
            <a:prstGeom prst="roundRect">
              <a:avLst>
                <a:gd name="adj" fmla="val 3509"/>
              </a:avLst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469;p70">
              <a:extLst>
                <a:ext uri="{FF2B5EF4-FFF2-40B4-BE49-F238E27FC236}">
                  <a16:creationId xmlns:a16="http://schemas.microsoft.com/office/drawing/2014/main" id="{80863BA2-176D-0A92-DFB6-12CC54853E40}"/>
                </a:ext>
              </a:extLst>
            </p:cNvPr>
            <p:cNvSpPr/>
            <p:nvPr/>
          </p:nvSpPr>
          <p:spPr>
            <a:xfrm>
              <a:off x="765874" y="1413592"/>
              <a:ext cx="1946398" cy="498015"/>
            </a:xfrm>
            <a:prstGeom prst="roundRect">
              <a:avLst>
                <a:gd name="adj" fmla="val 16667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20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Dataset</a:t>
              </a:r>
              <a:endParaRPr sz="105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8" name="Google Shape;472;p70">
              <a:extLst>
                <a:ext uri="{FF2B5EF4-FFF2-40B4-BE49-F238E27FC236}">
                  <a16:creationId xmlns:a16="http://schemas.microsoft.com/office/drawing/2014/main" id="{EBE32840-E2A4-364E-87EE-AFF52B766659}"/>
                </a:ext>
              </a:extLst>
            </p:cNvPr>
            <p:cNvSpPr txBox="1"/>
            <p:nvPr/>
          </p:nvSpPr>
          <p:spPr>
            <a:xfrm>
              <a:off x="545275" y="1922520"/>
              <a:ext cx="2386250" cy="93099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  <a:latin typeface="Fira Sans"/>
                  <a:ea typeface="+mn-lt"/>
                  <a:cs typeface="+mn-lt"/>
                </a:rPr>
                <a:t>Veterans Health Administration and Medicare, covering 2004-2016</a:t>
              </a:r>
              <a:endParaRPr lang="en-IN" sz="1400" b="1">
                <a:latin typeface="Calibri"/>
                <a:ea typeface="Calibri"/>
                <a:cs typeface="Fira Sans Extra Condensed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CAAB4A0-C87A-D26B-6712-771092E5A526}"/>
              </a:ext>
            </a:extLst>
          </p:cNvPr>
          <p:cNvGrpSpPr/>
          <p:nvPr/>
        </p:nvGrpSpPr>
        <p:grpSpPr>
          <a:xfrm>
            <a:off x="3592466" y="1574951"/>
            <a:ext cx="2386250" cy="1504889"/>
            <a:chOff x="540422" y="1413592"/>
            <a:chExt cx="2386250" cy="1504889"/>
          </a:xfrm>
        </p:grpSpPr>
        <p:sp>
          <p:nvSpPr>
            <p:cNvPr id="20" name="Google Shape;468;p70">
              <a:extLst>
                <a:ext uri="{FF2B5EF4-FFF2-40B4-BE49-F238E27FC236}">
                  <a16:creationId xmlns:a16="http://schemas.microsoft.com/office/drawing/2014/main" id="{2FA24502-141B-C428-AD14-659D8A0734F4}"/>
                </a:ext>
              </a:extLst>
            </p:cNvPr>
            <p:cNvSpPr/>
            <p:nvPr/>
          </p:nvSpPr>
          <p:spPr>
            <a:xfrm>
              <a:off x="540422" y="1526193"/>
              <a:ext cx="2386250" cy="1392288"/>
            </a:xfrm>
            <a:prstGeom prst="roundRect">
              <a:avLst>
                <a:gd name="adj" fmla="val 3509"/>
              </a:avLst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469;p70">
              <a:extLst>
                <a:ext uri="{FF2B5EF4-FFF2-40B4-BE49-F238E27FC236}">
                  <a16:creationId xmlns:a16="http://schemas.microsoft.com/office/drawing/2014/main" id="{3A7974E1-1300-E10B-BE4D-4BCD2D784260}"/>
                </a:ext>
              </a:extLst>
            </p:cNvPr>
            <p:cNvSpPr/>
            <p:nvPr/>
          </p:nvSpPr>
          <p:spPr>
            <a:xfrm>
              <a:off x="765874" y="1413592"/>
              <a:ext cx="1946398" cy="498015"/>
            </a:xfrm>
            <a:prstGeom prst="roundRect">
              <a:avLst>
                <a:gd name="adj" fmla="val 16667"/>
              </a:avLst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algn="ctr">
                <a:buClr>
                  <a:schemeClr val="dk1"/>
                </a:buClr>
                <a:buSzPts val="1100"/>
              </a:pPr>
              <a:r>
                <a:rPr lang="en-US" sz="20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</a:rPr>
                <a:t>#Instances</a:t>
              </a:r>
            </a:p>
          </p:txBody>
        </p:sp>
        <p:sp>
          <p:nvSpPr>
            <p:cNvPr id="22" name="Google Shape;472;p70">
              <a:extLst>
                <a:ext uri="{FF2B5EF4-FFF2-40B4-BE49-F238E27FC236}">
                  <a16:creationId xmlns:a16="http://schemas.microsoft.com/office/drawing/2014/main" id="{28EA203E-5129-4044-81FB-6D25EA5AA239}"/>
                </a:ext>
              </a:extLst>
            </p:cNvPr>
            <p:cNvSpPr txBox="1"/>
            <p:nvPr/>
          </p:nvSpPr>
          <p:spPr>
            <a:xfrm>
              <a:off x="626686" y="1930597"/>
              <a:ext cx="2213722" cy="592440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algn="ctr"/>
              <a:endParaRPr lang="en-US" sz="1400">
                <a:solidFill>
                  <a:srgbClr val="000000"/>
                </a:solidFill>
                <a:latin typeface="Fira Sans"/>
                <a:ea typeface="+mn-lt"/>
                <a:cs typeface="+mn-lt"/>
              </a:endParaRPr>
            </a:p>
            <a:p>
              <a:pPr algn="ctr"/>
              <a:r>
                <a:rPr lang="en-US" sz="2000">
                  <a:solidFill>
                    <a:srgbClr val="000000"/>
                  </a:solidFill>
                  <a:latin typeface="Fira Sans"/>
                  <a:ea typeface="+mn-lt"/>
                  <a:cs typeface="+mn-lt"/>
                </a:rPr>
                <a:t>275,190</a:t>
              </a:r>
              <a:endParaRPr lang="en-IN" b="1">
                <a:solidFill>
                  <a:srgbClr val="FF0000"/>
                </a:solidFill>
                <a:latin typeface="Calibri"/>
                <a:ea typeface="Fira Sans Extra Condensed"/>
                <a:cs typeface="Fira Sans Extra Condensed"/>
              </a:endParaRPr>
            </a:p>
          </p:txBody>
        </p:sp>
      </p:grpSp>
      <p:sp>
        <p:nvSpPr>
          <p:cNvPr id="23" name="Google Shape;472;p70">
            <a:extLst>
              <a:ext uri="{FF2B5EF4-FFF2-40B4-BE49-F238E27FC236}">
                <a16:creationId xmlns:a16="http://schemas.microsoft.com/office/drawing/2014/main" id="{258F18E9-3BD3-CFD4-D58A-840AC372894D}"/>
              </a:ext>
            </a:extLst>
          </p:cNvPr>
          <p:cNvSpPr txBox="1"/>
          <p:nvPr/>
        </p:nvSpPr>
        <p:spPr>
          <a:xfrm>
            <a:off x="6694192" y="2091956"/>
            <a:ext cx="1946398" cy="59244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algn="ctr"/>
            <a:endParaRPr lang="en-US" sz="1400">
              <a:solidFill>
                <a:srgbClr val="000000"/>
              </a:solidFill>
              <a:latin typeface="Fira Sans"/>
              <a:ea typeface="+mn-lt"/>
              <a:cs typeface="+mn-lt"/>
            </a:endParaRPr>
          </a:p>
          <a:p>
            <a:pPr algn="ctr"/>
            <a:r>
              <a:rPr lang="en-US" sz="2000">
                <a:solidFill>
                  <a:srgbClr val="000000"/>
                </a:solidFill>
                <a:latin typeface="Fira Sans"/>
                <a:ea typeface="+mn-lt"/>
                <a:cs typeface="+mn-lt"/>
              </a:rPr>
              <a:t>68</a:t>
            </a:r>
            <a:endParaRPr lang="en-IN" b="1">
              <a:solidFill>
                <a:srgbClr val="FF0000"/>
              </a:solidFill>
              <a:latin typeface="Calibri"/>
              <a:ea typeface="Fira Sans Extra Condensed"/>
              <a:cs typeface="Fira Sans Extra Condensed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FD18D7E-DB3C-A23F-AC51-EFBF549BC1CF}"/>
              </a:ext>
            </a:extLst>
          </p:cNvPr>
          <p:cNvGrpSpPr/>
          <p:nvPr/>
        </p:nvGrpSpPr>
        <p:grpSpPr>
          <a:xfrm>
            <a:off x="9362989" y="1586184"/>
            <a:ext cx="2386250" cy="1504889"/>
            <a:chOff x="540422" y="1413592"/>
            <a:chExt cx="2386250" cy="1504889"/>
          </a:xfrm>
        </p:grpSpPr>
        <p:sp>
          <p:nvSpPr>
            <p:cNvPr id="25" name="Google Shape;468;p70">
              <a:extLst>
                <a:ext uri="{FF2B5EF4-FFF2-40B4-BE49-F238E27FC236}">
                  <a16:creationId xmlns:a16="http://schemas.microsoft.com/office/drawing/2014/main" id="{F3315BDF-A8C3-4C78-024B-AF238EFEE0DF}"/>
                </a:ext>
              </a:extLst>
            </p:cNvPr>
            <p:cNvSpPr/>
            <p:nvPr/>
          </p:nvSpPr>
          <p:spPr>
            <a:xfrm>
              <a:off x="540422" y="1526193"/>
              <a:ext cx="2386250" cy="1392288"/>
            </a:xfrm>
            <a:prstGeom prst="roundRect">
              <a:avLst>
                <a:gd name="adj" fmla="val 3509"/>
              </a:avLst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469;p70">
              <a:extLst>
                <a:ext uri="{FF2B5EF4-FFF2-40B4-BE49-F238E27FC236}">
                  <a16:creationId xmlns:a16="http://schemas.microsoft.com/office/drawing/2014/main" id="{0109F4FF-ACA4-1C01-79CF-29AB5552A4B0}"/>
                </a:ext>
              </a:extLst>
            </p:cNvPr>
            <p:cNvSpPr/>
            <p:nvPr/>
          </p:nvSpPr>
          <p:spPr>
            <a:xfrm>
              <a:off x="765874" y="1413592"/>
              <a:ext cx="1946398" cy="498015"/>
            </a:xfrm>
            <a:prstGeom prst="roundRect">
              <a:avLst>
                <a:gd name="adj" fmla="val 16667"/>
              </a:avLst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algn="ctr">
                <a:buClr>
                  <a:schemeClr val="dk1"/>
                </a:buClr>
                <a:buSzPts val="1100"/>
              </a:pPr>
              <a:r>
                <a:rPr lang="en-US" sz="20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</a:rPr>
                <a:t>Target Variable</a:t>
              </a:r>
            </a:p>
          </p:txBody>
        </p:sp>
      </p:grpSp>
      <p:sp>
        <p:nvSpPr>
          <p:cNvPr id="27" name="Google Shape;472;p70">
            <a:extLst>
              <a:ext uri="{FF2B5EF4-FFF2-40B4-BE49-F238E27FC236}">
                <a16:creationId xmlns:a16="http://schemas.microsoft.com/office/drawing/2014/main" id="{0A817FFF-88D8-A54C-916A-478D664D3113}"/>
              </a:ext>
            </a:extLst>
          </p:cNvPr>
          <p:cNvSpPr txBox="1"/>
          <p:nvPr/>
        </p:nvSpPr>
        <p:spPr>
          <a:xfrm>
            <a:off x="9574064" y="1945038"/>
            <a:ext cx="1975153" cy="1115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algn="ctr"/>
            <a:endParaRPr lang="en-US" sz="1400">
              <a:solidFill>
                <a:srgbClr val="000000"/>
              </a:solidFill>
              <a:latin typeface="Fira Sans"/>
              <a:ea typeface="+mn-lt"/>
              <a:cs typeface="+mn-lt"/>
            </a:endParaRPr>
          </a:p>
          <a:p>
            <a:pPr algn="ctr"/>
            <a:r>
              <a:rPr lang="en-US">
                <a:solidFill>
                  <a:srgbClr val="000000"/>
                </a:solidFill>
                <a:latin typeface="Fira Sans"/>
                <a:ea typeface="+mn-lt"/>
                <a:cs typeface="+mn-lt"/>
              </a:rPr>
              <a:t>Mortality</a:t>
            </a:r>
          </a:p>
          <a:p>
            <a:pPr algn="ctr"/>
            <a:r>
              <a:rPr lang="en-US">
                <a:solidFill>
                  <a:srgbClr val="000000"/>
                </a:solidFill>
                <a:latin typeface="Fira Sans"/>
                <a:ea typeface="Calibri"/>
                <a:cs typeface="Calibri"/>
              </a:rPr>
              <a:t>(DEATH_5 and DEATH_10)</a:t>
            </a:r>
          </a:p>
        </p:txBody>
      </p:sp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8742BEE0-EF71-5876-8D43-A3B4DCBB94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3146621"/>
              </p:ext>
            </p:extLst>
          </p:nvPr>
        </p:nvGraphicFramePr>
        <p:xfrm>
          <a:off x="6468740" y="3357623"/>
          <a:ext cx="5417013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6047">
                  <a:extLst>
                    <a:ext uri="{9D8B030D-6E8A-4147-A177-3AD203B41FA5}">
                      <a16:colId xmlns:a16="http://schemas.microsoft.com/office/drawing/2014/main" val="137278348"/>
                    </a:ext>
                  </a:extLst>
                </a:gridCol>
                <a:gridCol w="1064302">
                  <a:extLst>
                    <a:ext uri="{9D8B030D-6E8A-4147-A177-3AD203B41FA5}">
                      <a16:colId xmlns:a16="http://schemas.microsoft.com/office/drawing/2014/main" val="1759275859"/>
                    </a:ext>
                  </a:extLst>
                </a:gridCol>
                <a:gridCol w="1297574">
                  <a:extLst>
                    <a:ext uri="{9D8B030D-6E8A-4147-A177-3AD203B41FA5}">
                      <a16:colId xmlns:a16="http://schemas.microsoft.com/office/drawing/2014/main" val="1480258442"/>
                    </a:ext>
                  </a:extLst>
                </a:gridCol>
                <a:gridCol w="1679090">
                  <a:extLst>
                    <a:ext uri="{9D8B030D-6E8A-4147-A177-3AD203B41FA5}">
                      <a16:colId xmlns:a16="http://schemas.microsoft.com/office/drawing/2014/main" val="38011615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sz="1400" b="1" i="0" u="none" strike="noStrike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Demographics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b="1" i="0" u="none" strike="noStrike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Clinical Factors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b="1" i="0" u="none" strike="noStrike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Comorbidities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Target Variable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1349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400" b="0" i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Age, Gender, Race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b="0" i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BMI, Diastolic, Systolic, HDL, LDL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b="0" i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Alcohol abuse, AIDS/HIV, Depression, Hypertension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Class 1, Class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5607947"/>
                  </a:ext>
                </a:extLst>
              </a:tr>
            </a:tbl>
          </a:graphicData>
        </a:graphic>
      </p:graphicFrame>
      <p:sp>
        <p:nvSpPr>
          <p:cNvPr id="32" name="TextBox 31">
            <a:extLst>
              <a:ext uri="{FF2B5EF4-FFF2-40B4-BE49-F238E27FC236}">
                <a16:creationId xmlns:a16="http://schemas.microsoft.com/office/drawing/2014/main" id="{F78B3043-CCD0-F559-32BB-D8A78913B1B2}"/>
              </a:ext>
            </a:extLst>
          </p:cNvPr>
          <p:cNvSpPr txBox="1"/>
          <p:nvPr/>
        </p:nvSpPr>
        <p:spPr>
          <a:xfrm>
            <a:off x="463227" y="6474410"/>
            <a:ext cx="108584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/>
              <a:t>* Class 1 indicates remaining life is up to 10 years and Class 2 indicates remaining life more than 10 years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70175B5-2029-6C90-FED1-88C28314569F}"/>
              </a:ext>
            </a:extLst>
          </p:cNvPr>
          <p:cNvSpPr txBox="1"/>
          <p:nvPr/>
        </p:nvSpPr>
        <p:spPr>
          <a:xfrm>
            <a:off x="540423" y="3839510"/>
            <a:ext cx="5858368" cy="224676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IN" sz="2000" kern="100">
              <a:latin typeface="Calibri"/>
              <a:cs typeface="Times New Roman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kern="100">
                <a:latin typeface="Calibri"/>
                <a:cs typeface="Times New Roman"/>
              </a:rPr>
              <a:t>Modifying target variable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kern="100">
                <a:latin typeface="Calibri"/>
                <a:cs typeface="Times New Roman"/>
              </a:rPr>
              <a:t>Handle missing values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kern="100">
                <a:latin typeface="Calibri"/>
                <a:cs typeface="Times New Roman"/>
              </a:rPr>
              <a:t>Remove duplicate instances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kern="100">
                <a:latin typeface="Calibri"/>
                <a:cs typeface="Times New Roman"/>
              </a:rPr>
              <a:t>Handle outliers by using binning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kern="100">
                <a:latin typeface="Calibri"/>
                <a:cs typeface="Times New Roman"/>
              </a:rPr>
              <a:t>Handling imbalance of classes in predictors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kern="100">
                <a:latin typeface="Calibri"/>
                <a:cs typeface="Times New Roman"/>
              </a:rPr>
              <a:t>Feature engineering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0156B2E-8294-6FCD-EF81-5BB7EFD7998B}"/>
              </a:ext>
            </a:extLst>
          </p:cNvPr>
          <p:cNvSpPr txBox="1"/>
          <p:nvPr/>
        </p:nvSpPr>
        <p:spPr>
          <a:xfrm>
            <a:off x="540423" y="3719811"/>
            <a:ext cx="3587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Data Preparation</a:t>
            </a:r>
          </a:p>
        </p:txBody>
      </p:sp>
      <p:pic>
        <p:nvPicPr>
          <p:cNvPr id="6" name="Picture 5" descr="A graph showing a number of classes&#10;&#10;Description automatically generated">
            <a:extLst>
              <a:ext uri="{FF2B5EF4-FFF2-40B4-BE49-F238E27FC236}">
                <a16:creationId xmlns:a16="http://schemas.microsoft.com/office/drawing/2014/main" id="{231ACB6C-564F-5609-CC23-4294D8BAD9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3588" y="4832192"/>
            <a:ext cx="1637135" cy="1254088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21CF7E5-AF31-1A8E-768E-4642F1B03E8D}"/>
              </a:ext>
            </a:extLst>
          </p:cNvPr>
          <p:cNvCxnSpPr>
            <a:cxnSpLocks/>
          </p:cNvCxnSpPr>
          <p:nvPr/>
        </p:nvCxnSpPr>
        <p:spPr>
          <a:xfrm>
            <a:off x="6252424" y="1439056"/>
            <a:ext cx="0" cy="50126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18815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9">
          <a:extLst>
            <a:ext uri="{FF2B5EF4-FFF2-40B4-BE49-F238E27FC236}">
              <a16:creationId xmlns:a16="http://schemas.microsoft.com/office/drawing/2014/main" id="{87E38C75-CB5E-6033-713E-2FDA215D4C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9F8D148-6C3A-35D4-CCF6-140B743D6ED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>
            <a:normAutofit lnSpcReduction="10000"/>
          </a:bodyPr>
          <a:lstStyle/>
          <a:p>
            <a:fld id="{00000000-1234-1234-1234-123412341234}" type="slidenum">
              <a:rPr lang="en" smtClean="0"/>
              <a:pPr/>
              <a:t>5</a:t>
            </a:fld>
            <a:endParaRPr lang="en"/>
          </a:p>
        </p:txBody>
      </p:sp>
      <p:sp>
        <p:nvSpPr>
          <p:cNvPr id="2" name="Google Shape;526;p71">
            <a:extLst>
              <a:ext uri="{FF2B5EF4-FFF2-40B4-BE49-F238E27FC236}">
                <a16:creationId xmlns:a16="http://schemas.microsoft.com/office/drawing/2014/main" id="{0070728B-5401-C124-5141-21F28F0F59D3}"/>
              </a:ext>
            </a:extLst>
          </p:cNvPr>
          <p:cNvSpPr txBox="1"/>
          <p:nvPr/>
        </p:nvSpPr>
        <p:spPr>
          <a:xfrm>
            <a:off x="540423" y="301500"/>
            <a:ext cx="7962800" cy="877676"/>
          </a:xfrm>
          <a:prstGeom prst="rect">
            <a:avLst/>
          </a:prstGeom>
          <a:ln>
            <a:noFill/>
          </a:ln>
          <a:effectLst/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38002"/>
              </a:lnSpc>
            </a:pPr>
            <a:r>
              <a:rPr lang="en" sz="4133">
                <a:solidFill>
                  <a:srgbClr val="231F2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Dataset Insights	</a:t>
            </a:r>
            <a:endParaRPr sz="4133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7" name="Google Shape;469;p70">
            <a:extLst>
              <a:ext uri="{FF2B5EF4-FFF2-40B4-BE49-F238E27FC236}">
                <a16:creationId xmlns:a16="http://schemas.microsoft.com/office/drawing/2014/main" id="{80863BA2-176D-0A92-DFB6-12CC54853E40}"/>
              </a:ext>
            </a:extLst>
          </p:cNvPr>
          <p:cNvSpPr/>
          <p:nvPr/>
        </p:nvSpPr>
        <p:spPr>
          <a:xfrm>
            <a:off x="877746" y="1290141"/>
            <a:ext cx="1920669" cy="344475"/>
          </a:xfrm>
          <a:prstGeom prst="roundRect">
            <a:avLst>
              <a:gd name="adj" fmla="val 16667"/>
            </a:avLst>
          </a:prstGeom>
          <a:noFill/>
          <a:ln>
            <a:solidFill>
              <a:srgbClr val="0F87B0"/>
            </a:solidFill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rgbClr val="0F87B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Missing Values</a:t>
            </a:r>
            <a:endParaRPr sz="1000">
              <a:solidFill>
                <a:srgbClr val="0F87B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1" name="Google Shape;469;p70">
            <a:extLst>
              <a:ext uri="{FF2B5EF4-FFF2-40B4-BE49-F238E27FC236}">
                <a16:creationId xmlns:a16="http://schemas.microsoft.com/office/drawing/2014/main" id="{3A7974E1-1300-E10B-BE4D-4BCD2D784260}"/>
              </a:ext>
            </a:extLst>
          </p:cNvPr>
          <p:cNvSpPr/>
          <p:nvPr/>
        </p:nvSpPr>
        <p:spPr>
          <a:xfrm>
            <a:off x="3742968" y="1290141"/>
            <a:ext cx="1946398" cy="344475"/>
          </a:xfrm>
          <a:prstGeom prst="roundRect">
            <a:avLst>
              <a:gd name="adj" fmla="val 16667"/>
            </a:avLst>
          </a:prstGeom>
          <a:noFill/>
          <a:ln>
            <a:solidFill>
              <a:srgbClr val="0F87B0"/>
            </a:solidFill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en-US">
                <a:solidFill>
                  <a:srgbClr val="0F87B0"/>
                </a:solidFill>
                <a:latin typeface="Fira Sans Extra Condensed"/>
                <a:ea typeface="Fira Sans Extra Condensed"/>
                <a:cs typeface="Fira Sans Extra Condensed"/>
              </a:rPr>
              <a:t>#Duplicates</a:t>
            </a:r>
          </a:p>
        </p:txBody>
      </p:sp>
      <p:sp>
        <p:nvSpPr>
          <p:cNvPr id="22" name="Google Shape;472;p70">
            <a:extLst>
              <a:ext uri="{FF2B5EF4-FFF2-40B4-BE49-F238E27FC236}">
                <a16:creationId xmlns:a16="http://schemas.microsoft.com/office/drawing/2014/main" id="{28EA203E-5129-4044-81FB-6D25EA5AA239}"/>
              </a:ext>
            </a:extLst>
          </p:cNvPr>
          <p:cNvSpPr txBox="1"/>
          <p:nvPr/>
        </p:nvSpPr>
        <p:spPr>
          <a:xfrm>
            <a:off x="3528567" y="1762888"/>
            <a:ext cx="2357223" cy="43855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algn="ctr"/>
            <a:r>
              <a:rPr lang="en-US" sz="2400">
                <a:solidFill>
                  <a:srgbClr val="000000"/>
                </a:solidFill>
                <a:latin typeface="Fira Sans"/>
                <a:ea typeface="+mn-lt"/>
                <a:cs typeface="+mn-lt"/>
              </a:rPr>
              <a:t>4650</a:t>
            </a:r>
            <a:endParaRPr lang="en-IN" sz="2400">
              <a:solidFill>
                <a:srgbClr val="FF0000"/>
              </a:solidFill>
              <a:latin typeface="Calibri"/>
              <a:ea typeface="Fira Sans Extra Condensed"/>
              <a:cs typeface="Fira Sans Extra Condensed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020AC5-B696-0AC2-0693-75ADAF358352}"/>
              </a:ext>
            </a:extLst>
          </p:cNvPr>
          <p:cNvSpPr txBox="1"/>
          <p:nvPr/>
        </p:nvSpPr>
        <p:spPr>
          <a:xfrm>
            <a:off x="735293" y="4075278"/>
            <a:ext cx="4376351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1600" kern="100">
                <a:latin typeface="Calibri"/>
                <a:cs typeface="Times New Roman"/>
              </a:rPr>
              <a:t>”Sex” – p value &gt; significance level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1F61AB-8BF1-34B6-1A72-3F84FDCE94A0}"/>
              </a:ext>
            </a:extLst>
          </p:cNvPr>
          <p:cNvSpPr txBox="1"/>
          <p:nvPr/>
        </p:nvSpPr>
        <p:spPr>
          <a:xfrm>
            <a:off x="707824" y="4817124"/>
            <a:ext cx="4986340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1600" kern="100">
                <a:latin typeface="Calibri"/>
                <a:cs typeface="Times New Roman"/>
              </a:rPr>
              <a:t>Some association identified b/w variables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9719490-F4B8-2B8F-F91F-C4D55B9E905B}"/>
              </a:ext>
            </a:extLst>
          </p:cNvPr>
          <p:cNvSpPr txBox="1"/>
          <p:nvPr/>
        </p:nvSpPr>
        <p:spPr>
          <a:xfrm>
            <a:off x="690323" y="3715916"/>
            <a:ext cx="3587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Chi-Sq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54983D9-3F89-9A5A-7795-2039F0323CAA}"/>
              </a:ext>
            </a:extLst>
          </p:cNvPr>
          <p:cNvSpPr txBox="1"/>
          <p:nvPr/>
        </p:nvSpPr>
        <p:spPr>
          <a:xfrm>
            <a:off x="703216" y="4453352"/>
            <a:ext cx="3587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Phi Coeff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5A5578E-A230-085A-DBC6-6F48A7788072}"/>
              </a:ext>
            </a:extLst>
          </p:cNvPr>
          <p:cNvCxnSpPr>
            <a:cxnSpLocks/>
          </p:cNvCxnSpPr>
          <p:nvPr/>
        </p:nvCxnSpPr>
        <p:spPr>
          <a:xfrm>
            <a:off x="6222443" y="1103505"/>
            <a:ext cx="0" cy="53709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>
            <a:extLst>
              <a:ext uri="{FF2B5EF4-FFF2-40B4-BE49-F238E27FC236}">
                <a16:creationId xmlns:a16="http://schemas.microsoft.com/office/drawing/2014/main" id="{D4B1E136-6E05-E70E-B9A7-DA6AFD4B6A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5450" y="1284944"/>
            <a:ext cx="5539011" cy="296224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1A8AD1A2-3C60-EA0E-FAFC-0AD5C8BC68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2009" y="4429920"/>
            <a:ext cx="2447562" cy="2271379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5C439DF7-035F-EC53-A812-B47301B99B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0736" y="4399987"/>
            <a:ext cx="2472002" cy="2271379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93F1E9B7-8ABC-B363-9210-9B1FBC23A28C}"/>
              </a:ext>
            </a:extLst>
          </p:cNvPr>
          <p:cNvSpPr txBox="1"/>
          <p:nvPr/>
        </p:nvSpPr>
        <p:spPr>
          <a:xfrm>
            <a:off x="692834" y="5586026"/>
            <a:ext cx="4986340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1600" kern="100">
                <a:latin typeface="Calibri"/>
                <a:cs typeface="Times New Roman"/>
              </a:rPr>
              <a:t>Weak, moderate &amp; strong predictors identified 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1E1EDDA-C263-9C53-B2AA-E5471EE46731}"/>
              </a:ext>
            </a:extLst>
          </p:cNvPr>
          <p:cNvSpPr txBox="1"/>
          <p:nvPr/>
        </p:nvSpPr>
        <p:spPr>
          <a:xfrm>
            <a:off x="703216" y="5237244"/>
            <a:ext cx="4941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Information Value &amp; Weight of Evidence 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38C61F5-7FFE-B902-988C-08E3C011A41B}"/>
              </a:ext>
            </a:extLst>
          </p:cNvPr>
          <p:cNvSpPr txBox="1"/>
          <p:nvPr/>
        </p:nvSpPr>
        <p:spPr>
          <a:xfrm>
            <a:off x="724911" y="6263392"/>
            <a:ext cx="4986340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1600" kern="100">
                <a:latin typeface="Calibri"/>
                <a:cs typeface="Times New Roman"/>
              </a:rPr>
              <a:t>20 best predictors selected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D235C5B-0F7B-5E61-91B1-D72136DAE815}"/>
              </a:ext>
            </a:extLst>
          </p:cNvPr>
          <p:cNvSpPr txBox="1"/>
          <p:nvPr/>
        </p:nvSpPr>
        <p:spPr>
          <a:xfrm>
            <a:off x="735293" y="5914610"/>
            <a:ext cx="4941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Mutual Information</a:t>
            </a:r>
          </a:p>
        </p:txBody>
      </p:sp>
      <p:pic>
        <p:nvPicPr>
          <p:cNvPr id="40" name="Graphic 39" descr="Close with solid fill">
            <a:extLst>
              <a:ext uri="{FF2B5EF4-FFF2-40B4-BE49-F238E27FC236}">
                <a16:creationId xmlns:a16="http://schemas.microsoft.com/office/drawing/2014/main" id="{92662772-051C-D29A-1892-6C48B7459D3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620017" y="1173431"/>
            <a:ext cx="266315" cy="266315"/>
          </a:xfrm>
          <a:prstGeom prst="rect">
            <a:avLst/>
          </a:prstGeom>
        </p:spPr>
      </p:pic>
      <p:pic>
        <p:nvPicPr>
          <p:cNvPr id="41" name="Graphic 40" descr="Close with solid fill">
            <a:extLst>
              <a:ext uri="{FF2B5EF4-FFF2-40B4-BE49-F238E27FC236}">
                <a16:creationId xmlns:a16="http://schemas.microsoft.com/office/drawing/2014/main" id="{113707A8-779B-56C6-6D7A-F5879B7A134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524656" y="1189111"/>
            <a:ext cx="266315" cy="266315"/>
          </a:xfrm>
          <a:prstGeom prst="rect">
            <a:avLst/>
          </a:prstGeom>
        </p:spPr>
      </p:pic>
      <p:pic>
        <p:nvPicPr>
          <p:cNvPr id="42" name="Picture 41" descr="A screenshot of a computer&#10;&#10;Description automatically generated">
            <a:extLst>
              <a:ext uri="{FF2B5EF4-FFF2-40B4-BE49-F238E27FC236}">
                <a16:creationId xmlns:a16="http://schemas.microsoft.com/office/drawing/2014/main" id="{21543E4F-E1EA-33DE-89F6-5079BB479C0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-1230" t="14809" r="56410" b="41160"/>
          <a:stretch/>
        </p:blipFill>
        <p:spPr>
          <a:xfrm>
            <a:off x="741882" y="1944672"/>
            <a:ext cx="2377120" cy="117219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391034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9">
          <a:extLst>
            <a:ext uri="{FF2B5EF4-FFF2-40B4-BE49-F238E27FC236}">
              <a16:creationId xmlns:a16="http://schemas.microsoft.com/office/drawing/2014/main" id="{87E38C75-CB5E-6033-713E-2FDA215D4C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9F8D148-6C3A-35D4-CCF6-140B743D6ED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>
            <a:normAutofit lnSpcReduction="10000"/>
          </a:bodyPr>
          <a:lstStyle/>
          <a:p>
            <a:fld id="{00000000-1234-1234-1234-123412341234}" type="slidenum">
              <a:rPr lang="en" smtClean="0"/>
              <a:pPr/>
              <a:t>6</a:t>
            </a:fld>
            <a:endParaRPr lang="en"/>
          </a:p>
        </p:txBody>
      </p:sp>
      <p:sp>
        <p:nvSpPr>
          <p:cNvPr id="5" name="Google Shape;526;p71">
            <a:extLst>
              <a:ext uri="{FF2B5EF4-FFF2-40B4-BE49-F238E27FC236}">
                <a16:creationId xmlns:a16="http://schemas.microsoft.com/office/drawing/2014/main" id="{EBB67C4A-DDFC-E275-1579-C564AE0315EB}"/>
              </a:ext>
            </a:extLst>
          </p:cNvPr>
          <p:cNvSpPr txBox="1"/>
          <p:nvPr/>
        </p:nvSpPr>
        <p:spPr>
          <a:xfrm>
            <a:off x="540423" y="301500"/>
            <a:ext cx="7962800" cy="877676"/>
          </a:xfrm>
          <a:prstGeom prst="rect">
            <a:avLst/>
          </a:prstGeom>
          <a:ln>
            <a:noFill/>
          </a:ln>
          <a:effectLst/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38002"/>
              </a:lnSpc>
            </a:pPr>
            <a:r>
              <a:rPr lang="en" sz="4133" dirty="0">
                <a:solidFill>
                  <a:srgbClr val="231F2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Modelling</a:t>
            </a:r>
            <a:endParaRPr sz="4133" dirty="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032571-F31E-EC5A-D075-64AD01901B7C}"/>
              </a:ext>
            </a:extLst>
          </p:cNvPr>
          <p:cNvSpPr txBox="1"/>
          <p:nvPr/>
        </p:nvSpPr>
        <p:spPr>
          <a:xfrm>
            <a:off x="517033" y="1783082"/>
            <a:ext cx="5858368" cy="132343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b="0" i="0" u="none" strike="noStrike" kern="10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  <a:cs typeface="Times New Roman"/>
              </a:rPr>
              <a:t>Reference point for </a:t>
            </a:r>
            <a:r>
              <a:rPr lang="en-IN" sz="2000" kern="100" dirty="0">
                <a:solidFill>
                  <a:srgbClr val="0D0D0D"/>
                </a:solidFill>
                <a:highlight>
                  <a:srgbClr val="FFFFFF"/>
                </a:highlight>
                <a:latin typeface="Söhne"/>
                <a:cs typeface="Times New Roman"/>
              </a:rPr>
              <a:t>evaluation </a:t>
            </a:r>
            <a:endParaRPr lang="en-IN" sz="2000" kern="100" dirty="0">
              <a:solidFill>
                <a:srgbClr val="0D0D0D"/>
              </a:solidFill>
              <a:highlight>
                <a:srgbClr val="FFFFFF"/>
              </a:highlight>
              <a:latin typeface="Calibri"/>
              <a:cs typeface="Times New Roman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kern="100" dirty="0">
                <a:latin typeface="Calibri"/>
                <a:ea typeface="Calibri"/>
                <a:cs typeface="Times New Roman"/>
              </a:rPr>
              <a:t>Imbalance classes in target variable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kern="100" dirty="0">
                <a:latin typeface="Calibri"/>
                <a:cs typeface="Times New Roman"/>
              </a:rPr>
              <a:t>Simple &amp; </a:t>
            </a:r>
            <a:r>
              <a:rPr lang="en-IN" sz="2000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computationally inexpensive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000" dirty="0">
              <a:cs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4F7598-643C-D359-600C-B2BD70CCCB27}"/>
              </a:ext>
            </a:extLst>
          </p:cNvPr>
          <p:cNvSpPr txBox="1"/>
          <p:nvPr/>
        </p:nvSpPr>
        <p:spPr>
          <a:xfrm>
            <a:off x="527723" y="1340570"/>
            <a:ext cx="47488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Baseline Model – Majority Classifier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E3B7AB9-9357-33C7-BF2D-BD7E712F3098}"/>
              </a:ext>
            </a:extLst>
          </p:cNvPr>
          <p:cNvSpPr txBox="1"/>
          <p:nvPr/>
        </p:nvSpPr>
        <p:spPr>
          <a:xfrm>
            <a:off x="5593390" y="1309001"/>
            <a:ext cx="35870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Candidate Model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31EB0BB9-23A4-BBBD-224D-71CEC6E7C5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1204239"/>
              </p:ext>
            </p:extLst>
          </p:nvPr>
        </p:nvGraphicFramePr>
        <p:xfrm>
          <a:off x="5593390" y="1730312"/>
          <a:ext cx="6081577" cy="2270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96761">
                  <a:extLst>
                    <a:ext uri="{9D8B030D-6E8A-4147-A177-3AD203B41FA5}">
                      <a16:colId xmlns:a16="http://schemas.microsoft.com/office/drawing/2014/main" val="137278348"/>
                    </a:ext>
                  </a:extLst>
                </a:gridCol>
                <a:gridCol w="4284816">
                  <a:extLst>
                    <a:ext uri="{9D8B030D-6E8A-4147-A177-3AD203B41FA5}">
                      <a16:colId xmlns:a16="http://schemas.microsoft.com/office/drawing/2014/main" val="17592758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sz="1600" b="1" i="0" u="none" strike="noStrike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Model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b="1" i="0" u="none" strike="noStrike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Reason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1349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6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Logistic Regression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Binary target variable, higher interpretability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56079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00" dirty="0">
                          <a:latin typeface="+mn-lt"/>
                          <a:cs typeface="Times New Roman"/>
                        </a:rPr>
                        <a:t>Random Forest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Robust to noise &amp; outliers, high predictive accuracy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93455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00" dirty="0" err="1">
                          <a:latin typeface="+mn-lt"/>
                          <a:cs typeface="Times New Roman"/>
                        </a:rPr>
                        <a:t>XGBoost</a:t>
                      </a:r>
                      <a:endParaRPr lang="en-US" sz="1600" kern="100" dirty="0">
                        <a:latin typeface="+mn-lt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Capture complex interactions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51354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00" dirty="0">
                          <a:latin typeface="+mn-lt"/>
                          <a:cs typeface="Times New Roman"/>
                        </a:rPr>
                        <a:t>Decision Trees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Capture non-linear relationship, </a:t>
                      </a:r>
                      <a:r>
                        <a:rPr lang="en-IN" sz="16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better interpretability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497415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3A480BDF-E83C-F32D-FE62-090AEFB1E528}"/>
              </a:ext>
            </a:extLst>
          </p:cNvPr>
          <p:cNvSpPr txBox="1"/>
          <p:nvPr/>
        </p:nvSpPr>
        <p:spPr>
          <a:xfrm>
            <a:off x="5633934" y="4404923"/>
            <a:ext cx="47488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Evaluation Metrics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EEA31D3-6D8E-8FA5-7C46-AAC8980C7863}"/>
              </a:ext>
            </a:extLst>
          </p:cNvPr>
          <p:cNvSpPr txBox="1"/>
          <p:nvPr/>
        </p:nvSpPr>
        <p:spPr>
          <a:xfrm>
            <a:off x="5593390" y="4982091"/>
            <a:ext cx="5858368" cy="132343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kern="100" dirty="0">
                <a:solidFill>
                  <a:srgbClr val="0D0D0D"/>
                </a:solidFill>
                <a:highlight>
                  <a:srgbClr val="FFFFFF"/>
                </a:highlight>
                <a:latin typeface="Söhne"/>
                <a:cs typeface="Times New Roman"/>
              </a:rPr>
              <a:t>Confusion Matrix </a:t>
            </a:r>
            <a:endParaRPr lang="en-IN" sz="2000" kern="100" dirty="0">
              <a:solidFill>
                <a:srgbClr val="0D0D0D"/>
              </a:solidFill>
              <a:highlight>
                <a:srgbClr val="FFFFFF"/>
              </a:highlight>
              <a:latin typeface="Calibri"/>
              <a:cs typeface="Times New Roman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kern="100" dirty="0">
                <a:latin typeface="Calibri"/>
                <a:ea typeface="Calibri"/>
                <a:cs typeface="Times New Roman"/>
              </a:rPr>
              <a:t>Akaike Information Criterion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kern="100" dirty="0">
                <a:latin typeface="Calibri"/>
                <a:ea typeface="Calibri"/>
                <a:cs typeface="Times New Roman"/>
              </a:rPr>
              <a:t>Area Under Curve Score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kern="100" dirty="0">
                <a:latin typeface="Calibri"/>
                <a:ea typeface="Calibri"/>
                <a:cs typeface="Times New Roman"/>
              </a:rPr>
              <a:t>Kappa 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DCF9306-9D61-ECC1-FF67-3849290251E6}"/>
              </a:ext>
            </a:extLst>
          </p:cNvPr>
          <p:cNvCxnSpPr>
            <a:cxnSpLocks/>
          </p:cNvCxnSpPr>
          <p:nvPr/>
        </p:nvCxnSpPr>
        <p:spPr>
          <a:xfrm>
            <a:off x="5278063" y="1340570"/>
            <a:ext cx="0" cy="53709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E0CE55A-2294-96F0-0CC4-F5B1E3BDEB41}"/>
              </a:ext>
            </a:extLst>
          </p:cNvPr>
          <p:cNvSpPr txBox="1"/>
          <p:nvPr/>
        </p:nvSpPr>
        <p:spPr>
          <a:xfrm>
            <a:off x="517033" y="4466755"/>
            <a:ext cx="47488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Training &amp; Testing Validation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955B431-5E7F-9855-3FFF-384BB4647F2E}"/>
              </a:ext>
            </a:extLst>
          </p:cNvPr>
          <p:cNvSpPr txBox="1"/>
          <p:nvPr/>
        </p:nvSpPr>
        <p:spPr>
          <a:xfrm>
            <a:off x="476489" y="5043923"/>
            <a:ext cx="5858368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kern="100" dirty="0">
                <a:solidFill>
                  <a:srgbClr val="0D0D0D"/>
                </a:solidFill>
                <a:highlight>
                  <a:srgbClr val="FFFFFF"/>
                </a:highlight>
                <a:latin typeface="Söhne"/>
                <a:cs typeface="Times New Roman"/>
              </a:rPr>
              <a:t>Train Set - 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kern="100" dirty="0">
                <a:solidFill>
                  <a:srgbClr val="0D0D0D"/>
                </a:solidFill>
                <a:highlight>
                  <a:srgbClr val="FFFFFF"/>
                </a:highlight>
                <a:latin typeface="Söhne"/>
                <a:ea typeface="Calibri"/>
                <a:cs typeface="Times New Roman"/>
              </a:rPr>
              <a:t>Test Set - 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kern="100" dirty="0">
                <a:solidFill>
                  <a:srgbClr val="0D0D0D"/>
                </a:solidFill>
                <a:highlight>
                  <a:srgbClr val="FFFFFF"/>
                </a:highlight>
                <a:latin typeface="Söhne"/>
                <a:ea typeface="Calibri"/>
                <a:cs typeface="Times New Roman"/>
              </a:rPr>
              <a:t>Sampling – Stratified  </a:t>
            </a:r>
            <a:endParaRPr lang="en-IN" sz="2000" kern="100" dirty="0">
              <a:latin typeface="Calibri"/>
              <a:ea typeface="Calibri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582660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9">
          <a:extLst>
            <a:ext uri="{FF2B5EF4-FFF2-40B4-BE49-F238E27FC236}">
              <a16:creationId xmlns:a16="http://schemas.microsoft.com/office/drawing/2014/main" id="{87E38C75-CB5E-6033-713E-2FDA215D4C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9F8D148-6C3A-35D4-CCF6-140B743D6ED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>
            <a:normAutofit lnSpcReduction="10000"/>
          </a:bodyPr>
          <a:lstStyle/>
          <a:p>
            <a:fld id="{00000000-1234-1234-1234-123412341234}" type="slidenum">
              <a:rPr lang="en" dirty="0" smtClean="0"/>
              <a:pPr/>
              <a:t>7</a:t>
            </a:fld>
            <a:endParaRPr lang="en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C628296-2788-4353-3729-2474E2DA74A6}"/>
              </a:ext>
            </a:extLst>
          </p:cNvPr>
          <p:cNvSpPr txBox="1"/>
          <p:nvPr/>
        </p:nvSpPr>
        <p:spPr>
          <a:xfrm>
            <a:off x="6548557" y="948524"/>
            <a:ext cx="425356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Model Comparison</a:t>
            </a:r>
            <a:endParaRPr lang="en-US" b="1" dirty="0">
              <a:latin typeface="Calibri" panose="020F0502020204030204" pitchFamily="34" charset="0"/>
              <a:ea typeface="Calibri"/>
              <a:cs typeface="Calibri" panose="020F0502020204030204" pitchFamily="34" charset="0"/>
            </a:endParaRPr>
          </a:p>
        </p:txBody>
      </p:sp>
      <p:pic>
        <p:nvPicPr>
          <p:cNvPr id="11" name="Picture 10" descr="A graph showing the results of training&#10;&#10;Description automatically generated">
            <a:extLst>
              <a:ext uri="{FF2B5EF4-FFF2-40B4-BE49-F238E27FC236}">
                <a16:creationId xmlns:a16="http://schemas.microsoft.com/office/drawing/2014/main" id="{B4863C16-DAC1-B70F-337D-3A87B681A0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149" y="1466491"/>
            <a:ext cx="2207857" cy="1452116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96CBDC9-EC47-8538-13C4-F0D71160B936}"/>
              </a:ext>
            </a:extLst>
          </p:cNvPr>
          <p:cNvCxnSpPr>
            <a:cxnSpLocks/>
          </p:cNvCxnSpPr>
          <p:nvPr/>
        </p:nvCxnSpPr>
        <p:spPr>
          <a:xfrm>
            <a:off x="5826290" y="1176004"/>
            <a:ext cx="0" cy="53709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A graph showing the results of a training test&#10;&#10;Description automatically generated">
            <a:extLst>
              <a:ext uri="{FF2B5EF4-FFF2-40B4-BE49-F238E27FC236}">
                <a16:creationId xmlns:a16="http://schemas.microsoft.com/office/drawing/2014/main" id="{2BCAEBC7-0294-DCD9-3536-CCD9204408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1412" y="1466492"/>
            <a:ext cx="2222236" cy="1452116"/>
          </a:xfrm>
          <a:prstGeom prst="rect">
            <a:avLst/>
          </a:prstGeom>
        </p:spPr>
      </p:pic>
      <p:pic>
        <p:nvPicPr>
          <p:cNvPr id="15" name="Picture 14" descr="A graph showing the results of training data size&#10;&#10;Description automatically generated">
            <a:extLst>
              <a:ext uri="{FF2B5EF4-FFF2-40B4-BE49-F238E27FC236}">
                <a16:creationId xmlns:a16="http://schemas.microsoft.com/office/drawing/2014/main" id="{81CF28FC-A91F-1AD4-0D2B-67D679625D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73661" y="3105509"/>
            <a:ext cx="2246485" cy="1466495"/>
          </a:xfrm>
          <a:prstGeom prst="rect">
            <a:avLst/>
          </a:prstGeom>
        </p:spPr>
      </p:pic>
      <p:pic>
        <p:nvPicPr>
          <p:cNvPr id="16" name="Picture 15" descr="A graph showing the results of training data&#10;&#10;Description automatically generated">
            <a:extLst>
              <a:ext uri="{FF2B5EF4-FFF2-40B4-BE49-F238E27FC236}">
                <a16:creationId xmlns:a16="http://schemas.microsoft.com/office/drawing/2014/main" id="{049B3523-91B1-9407-7797-D7B6FB10B2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2644" y="3105510"/>
            <a:ext cx="2260862" cy="1466494"/>
          </a:xfrm>
          <a:prstGeom prst="rect">
            <a:avLst/>
          </a:prstGeom>
        </p:spPr>
      </p:pic>
      <p:pic>
        <p:nvPicPr>
          <p:cNvPr id="17" name="Picture 16" descr="A screenshot of a graph&#10;&#10;Description automatically generated">
            <a:extLst>
              <a:ext uri="{FF2B5EF4-FFF2-40B4-BE49-F238E27FC236}">
                <a16:creationId xmlns:a16="http://schemas.microsoft.com/office/drawing/2014/main" id="{B90A6F39-2052-7829-216D-C345F336546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116" t="929" r="811" b="41860"/>
          <a:stretch/>
        </p:blipFill>
        <p:spPr>
          <a:xfrm>
            <a:off x="6534721" y="1374506"/>
            <a:ext cx="4374718" cy="1119488"/>
          </a:xfrm>
          <a:prstGeom prst="rect">
            <a:avLst/>
          </a:prstGeom>
        </p:spPr>
      </p:pic>
      <p:pic>
        <p:nvPicPr>
          <p:cNvPr id="18" name="Picture 17" descr="A screenshot of a phone&#10;&#10;Description automatically generated">
            <a:extLst>
              <a:ext uri="{FF2B5EF4-FFF2-40B4-BE49-F238E27FC236}">
                <a16:creationId xmlns:a16="http://schemas.microsoft.com/office/drawing/2014/main" id="{7E1F60CE-0900-CD8C-3FC9-40E7785E33C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74201" y="3694800"/>
            <a:ext cx="2448466" cy="1308703"/>
          </a:xfrm>
          <a:prstGeom prst="rect">
            <a:avLst/>
          </a:prstGeom>
        </p:spPr>
      </p:pic>
      <p:pic>
        <p:nvPicPr>
          <p:cNvPr id="19" name="Picture 18" descr="A screenshot of a phone&#10;&#10;Description automatically generated">
            <a:extLst>
              <a:ext uri="{FF2B5EF4-FFF2-40B4-BE49-F238E27FC236}">
                <a16:creationId xmlns:a16="http://schemas.microsoft.com/office/drawing/2014/main" id="{751C91C7-6A57-87FD-492A-CE01B2AFD49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66720" y="3689591"/>
            <a:ext cx="2699350" cy="131912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E3A2C7D-BC1E-5EE2-356B-153FD7B018CC}"/>
              </a:ext>
            </a:extLst>
          </p:cNvPr>
          <p:cNvSpPr txBox="1"/>
          <p:nvPr/>
        </p:nvSpPr>
        <p:spPr>
          <a:xfrm>
            <a:off x="6474229" y="3323566"/>
            <a:ext cx="191461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latin typeface="Calibri" panose="020F0502020204030204" pitchFamily="34" charset="0"/>
                <a:ea typeface="Calibri"/>
                <a:cs typeface="Calibri" panose="020F0502020204030204" pitchFamily="34" charset="0"/>
              </a:rPr>
              <a:t>AIC Score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839C6E9-50A4-D365-DAC2-018BEC507AA7}"/>
              </a:ext>
            </a:extLst>
          </p:cNvPr>
          <p:cNvSpPr txBox="1"/>
          <p:nvPr/>
        </p:nvSpPr>
        <p:spPr>
          <a:xfrm>
            <a:off x="9175707" y="3323565"/>
            <a:ext cx="210298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latin typeface="Calibri" panose="020F0502020204030204" pitchFamily="34" charset="0"/>
                <a:ea typeface="Calibri"/>
                <a:cs typeface="Calibri" panose="020F0502020204030204" pitchFamily="34" charset="0"/>
              </a:rPr>
              <a:t>AUC Score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DBB5A66-3993-5E2C-9027-BE133FB739D3}"/>
              </a:ext>
            </a:extLst>
          </p:cNvPr>
          <p:cNvSpPr txBox="1"/>
          <p:nvPr/>
        </p:nvSpPr>
        <p:spPr>
          <a:xfrm>
            <a:off x="6474229" y="5098737"/>
            <a:ext cx="196664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latin typeface="Calibri" panose="020F0502020204030204" pitchFamily="34" charset="0"/>
                <a:ea typeface="Calibri"/>
                <a:cs typeface="Calibri" panose="020F0502020204030204" pitchFamily="34" charset="0"/>
              </a:rPr>
              <a:t>KAPPA Score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0B190FC-53DD-0FFF-4B7E-4BE89D9FD8C1}"/>
              </a:ext>
            </a:extLst>
          </p:cNvPr>
          <p:cNvSpPr txBox="1"/>
          <p:nvPr/>
        </p:nvSpPr>
        <p:spPr>
          <a:xfrm>
            <a:off x="6732370" y="5460911"/>
            <a:ext cx="5167973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400" dirty="0">
                <a:latin typeface="Fira Sans"/>
                <a:ea typeface="Calibri"/>
                <a:cs typeface="Calibri"/>
              </a:rPr>
              <a:t>Logistic Regression x </a:t>
            </a:r>
            <a:r>
              <a:rPr lang="en-US" sz="1400" dirty="0" err="1">
                <a:latin typeface="Fira Sans"/>
                <a:ea typeface="Calibri"/>
                <a:cs typeface="Calibri"/>
              </a:rPr>
              <a:t>XGBoost</a:t>
            </a:r>
            <a:r>
              <a:rPr lang="en-US" sz="1400" dirty="0">
                <a:latin typeface="Fira Sans"/>
                <a:ea typeface="Calibri"/>
                <a:cs typeface="Calibri"/>
              </a:rPr>
              <a:t>– </a:t>
            </a:r>
            <a:r>
              <a:rPr lang="en-US" sz="1400" b="1" dirty="0">
                <a:latin typeface="Fira Sans"/>
                <a:ea typeface="Calibri"/>
                <a:cs typeface="Calibri"/>
              </a:rPr>
              <a:t>96%</a:t>
            </a:r>
            <a:endParaRPr lang="en-US" sz="1400" b="1" dirty="0"/>
          </a:p>
          <a:p>
            <a:pPr marL="285750" indent="-285750">
              <a:buFont typeface="Arial"/>
              <a:buChar char="•"/>
            </a:pPr>
            <a:r>
              <a:rPr lang="en-US" sz="1400" dirty="0">
                <a:latin typeface="Fira Sans"/>
                <a:ea typeface="Calibri"/>
                <a:cs typeface="Calibri"/>
              </a:rPr>
              <a:t>Random Forest Hyper Parameter Tuned x Logistic Regression –</a:t>
            </a:r>
            <a:r>
              <a:rPr lang="en-US" sz="1400" b="1" dirty="0">
                <a:latin typeface="Fira Sans"/>
                <a:ea typeface="Calibri"/>
                <a:cs typeface="Calibri"/>
              </a:rPr>
              <a:t> 92%</a:t>
            </a:r>
          </a:p>
          <a:p>
            <a:pPr marL="285750" indent="-285750">
              <a:buFont typeface="Arial"/>
              <a:buChar char="•"/>
            </a:pPr>
            <a:r>
              <a:rPr lang="en-US" sz="1400" dirty="0">
                <a:latin typeface="Fira Sans"/>
                <a:ea typeface="Calibri"/>
                <a:cs typeface="Calibri"/>
              </a:rPr>
              <a:t>Random Forest x </a:t>
            </a:r>
            <a:r>
              <a:rPr lang="en-US" sz="1400" dirty="0" err="1">
                <a:latin typeface="Fira Sans"/>
                <a:ea typeface="Calibri"/>
                <a:cs typeface="Calibri"/>
              </a:rPr>
              <a:t>XGBoost</a:t>
            </a:r>
            <a:r>
              <a:rPr lang="en-US" sz="1400" dirty="0">
                <a:latin typeface="Fira Sans"/>
                <a:ea typeface="Calibri"/>
                <a:cs typeface="Calibri"/>
              </a:rPr>
              <a:t> – </a:t>
            </a:r>
            <a:r>
              <a:rPr lang="en-US" sz="1400" b="1" dirty="0">
                <a:latin typeface="Fira Sans"/>
                <a:ea typeface="Calibri"/>
                <a:cs typeface="Calibri"/>
              </a:rPr>
              <a:t>92%</a:t>
            </a:r>
          </a:p>
          <a:p>
            <a:pPr marL="285750" indent="-285750">
              <a:buFont typeface="Arial"/>
              <a:buChar char="•"/>
            </a:pPr>
            <a:r>
              <a:rPr lang="en-US" sz="1400" dirty="0">
                <a:latin typeface="Fira Sans"/>
                <a:ea typeface="Calibri"/>
                <a:cs typeface="Calibri"/>
              </a:rPr>
              <a:t>All combinations &gt; </a:t>
            </a:r>
            <a:r>
              <a:rPr lang="en-US" sz="1400" b="1" dirty="0">
                <a:latin typeface="Fira Sans"/>
                <a:ea typeface="Calibri"/>
                <a:cs typeface="Calibri"/>
              </a:rPr>
              <a:t>79%</a:t>
            </a:r>
          </a:p>
        </p:txBody>
      </p:sp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01E7617F-AAC2-4166-BB39-6CF413518F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0395378"/>
              </p:ext>
            </p:extLst>
          </p:nvPr>
        </p:nvGraphicFramePr>
        <p:xfrm>
          <a:off x="517583" y="4701396"/>
          <a:ext cx="4576056" cy="19735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5656">
                  <a:extLst>
                    <a:ext uri="{9D8B030D-6E8A-4147-A177-3AD203B41FA5}">
                      <a16:colId xmlns:a16="http://schemas.microsoft.com/office/drawing/2014/main" val="1617671389"/>
                    </a:ext>
                  </a:extLst>
                </a:gridCol>
                <a:gridCol w="899410">
                  <a:extLst>
                    <a:ext uri="{9D8B030D-6E8A-4147-A177-3AD203B41FA5}">
                      <a16:colId xmlns:a16="http://schemas.microsoft.com/office/drawing/2014/main" val="1375473304"/>
                    </a:ext>
                  </a:extLst>
                </a:gridCol>
                <a:gridCol w="1510990">
                  <a:extLst>
                    <a:ext uri="{9D8B030D-6E8A-4147-A177-3AD203B41FA5}">
                      <a16:colId xmlns:a16="http://schemas.microsoft.com/office/drawing/2014/main" val="2500086146"/>
                    </a:ext>
                  </a:extLst>
                </a:gridCol>
              </a:tblGrid>
              <a:tr h="283473">
                <a:tc>
                  <a:txBody>
                    <a:bodyPr/>
                    <a:lstStyle/>
                    <a:p>
                      <a:r>
                        <a:rPr lang="en-US" sz="1350" dirty="0">
                          <a:latin typeface="Fira Sans"/>
                        </a:rPr>
                        <a:t>Model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50">
                          <a:latin typeface="Fira Sans"/>
                        </a:rPr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50" dirty="0">
                          <a:latin typeface="Fira Sans"/>
                        </a:rPr>
                        <a:t>Model Fit Time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4656961"/>
                  </a:ext>
                </a:extLst>
              </a:tr>
              <a:tr h="279395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Fira Sans"/>
                        </a:rPr>
                        <a:t>Baseline Majority Classifier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latin typeface="Fira Sans"/>
                        </a:rPr>
                        <a:t>57%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Fira Sans"/>
                        </a:rPr>
                        <a:t>Very Less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5599406"/>
                  </a:ext>
                </a:extLst>
              </a:tr>
              <a:tr h="279395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Fira Sans"/>
                        </a:rPr>
                        <a:t>Logistic Regression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latin typeface="Fira Sans"/>
                        </a:rPr>
                        <a:t>68%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Fira Sans"/>
                        </a:rPr>
                        <a:t>Less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2033384"/>
                  </a:ext>
                </a:extLst>
              </a:tr>
              <a:tr h="279395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Fira Sans"/>
                        </a:rPr>
                        <a:t>Random Forest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latin typeface="Fira Sans"/>
                        </a:rPr>
                        <a:t>67%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Fira Sans"/>
                        </a:rPr>
                        <a:t>High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8583456"/>
                  </a:ext>
                </a:extLst>
              </a:tr>
              <a:tr h="279395">
                <a:tc>
                  <a:txBody>
                    <a:bodyPr/>
                    <a:lstStyle/>
                    <a:p>
                      <a:r>
                        <a:rPr lang="en-US" sz="1200" dirty="0" err="1">
                          <a:latin typeface="Fira Sans"/>
                        </a:rPr>
                        <a:t>XGBoost</a:t>
                      </a:r>
                      <a:r>
                        <a:rPr lang="en-US" sz="1200" dirty="0">
                          <a:latin typeface="Fira Sans"/>
                        </a:rPr>
                        <a:t>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Fira Sans"/>
                        </a:rPr>
                        <a:t>68%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Fira Sans"/>
                        </a:rPr>
                        <a:t>Moderate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7694626"/>
                  </a:ext>
                </a:extLst>
              </a:tr>
              <a:tr h="279395">
                <a:tc>
                  <a:txBody>
                    <a:bodyPr/>
                    <a:lstStyle/>
                    <a:p>
                      <a:r>
                        <a:rPr lang="en-US" sz="1200">
                          <a:latin typeface="Fira Sans"/>
                        </a:rPr>
                        <a:t>Random Forest Tuned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Fira Sans"/>
                        </a:rPr>
                        <a:t>68%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Fira Sans"/>
                        </a:rPr>
                        <a:t>High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9433493"/>
                  </a:ext>
                </a:extLst>
              </a:tr>
              <a:tr h="279395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>
                          <a:latin typeface="Fira Sans"/>
                        </a:rPr>
                        <a:t>Decision Tree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>
                          <a:latin typeface="Fira Sans"/>
                        </a:rPr>
                        <a:t>67%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>
                          <a:latin typeface="Fira Sans"/>
                        </a:rPr>
                        <a:t>Moderate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47135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4B67FA98-69A3-BAB2-B0EB-D34083259188}"/>
              </a:ext>
            </a:extLst>
          </p:cNvPr>
          <p:cNvSpPr txBox="1"/>
          <p:nvPr/>
        </p:nvSpPr>
        <p:spPr>
          <a:xfrm>
            <a:off x="531156" y="1077860"/>
            <a:ext cx="4748815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Model Performance</a:t>
            </a: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8" name="Picture 27" descr="A screenshot of a graph&#10;&#10;Description automatically generated">
            <a:extLst>
              <a:ext uri="{FF2B5EF4-FFF2-40B4-BE49-F238E27FC236}">
                <a16:creationId xmlns:a16="http://schemas.microsoft.com/office/drawing/2014/main" id="{D5250DA4-EC8B-DF8E-2ABB-80D0F94A293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319" t="69872" r="-1208" b="-88"/>
          <a:stretch/>
        </p:blipFill>
        <p:spPr>
          <a:xfrm>
            <a:off x="6533567" y="2516029"/>
            <a:ext cx="4460112" cy="591259"/>
          </a:xfrm>
          <a:prstGeom prst="rect">
            <a:avLst/>
          </a:prstGeom>
        </p:spPr>
      </p:pic>
      <p:sp>
        <p:nvSpPr>
          <p:cNvPr id="4" name="Google Shape;526;p71">
            <a:extLst>
              <a:ext uri="{FF2B5EF4-FFF2-40B4-BE49-F238E27FC236}">
                <a16:creationId xmlns:a16="http://schemas.microsoft.com/office/drawing/2014/main" id="{AFB877F8-D459-7A75-D35A-105AF4D105BD}"/>
              </a:ext>
            </a:extLst>
          </p:cNvPr>
          <p:cNvSpPr txBox="1"/>
          <p:nvPr/>
        </p:nvSpPr>
        <p:spPr>
          <a:xfrm>
            <a:off x="540423" y="301500"/>
            <a:ext cx="7962800" cy="877676"/>
          </a:xfrm>
          <a:prstGeom prst="rect">
            <a:avLst/>
          </a:prstGeom>
          <a:ln>
            <a:noFill/>
          </a:ln>
          <a:effectLst/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38002"/>
              </a:lnSpc>
            </a:pPr>
            <a:r>
              <a:rPr lang="en" sz="4133" dirty="0">
                <a:solidFill>
                  <a:srgbClr val="231F2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Results</a:t>
            </a:r>
            <a:endParaRPr sz="4133" dirty="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17677967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526;p71">
            <a:extLst>
              <a:ext uri="{FF2B5EF4-FFF2-40B4-BE49-F238E27FC236}">
                <a16:creationId xmlns:a16="http://schemas.microsoft.com/office/drawing/2014/main" id="{ED43AE4E-CEA9-360F-BC13-14468364B727}"/>
              </a:ext>
            </a:extLst>
          </p:cNvPr>
          <p:cNvSpPr txBox="1"/>
          <p:nvPr/>
        </p:nvSpPr>
        <p:spPr>
          <a:xfrm>
            <a:off x="540423" y="301500"/>
            <a:ext cx="7962800" cy="877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38002"/>
              </a:lnSpc>
            </a:pPr>
            <a:r>
              <a:rPr lang="en" sz="4100">
                <a:solidFill>
                  <a:srgbClr val="231F20"/>
                </a:solidFill>
                <a:latin typeface="Fira Sans Extra Condensed"/>
                <a:ea typeface="Fira Sans Extra Condensed"/>
                <a:cs typeface="Fira Sans Extra Condensed"/>
              </a:rPr>
              <a:t>Key Findings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4C66951-4912-D56F-1321-DE38B37E687D}"/>
              </a:ext>
            </a:extLst>
          </p:cNvPr>
          <p:cNvSpPr txBox="1">
            <a:spLocks/>
          </p:cNvSpPr>
          <p:nvPr/>
        </p:nvSpPr>
        <p:spPr>
          <a:xfrm>
            <a:off x="8737601" y="6356352"/>
            <a:ext cx="2844800" cy="365125"/>
          </a:xfrm>
          <a:prstGeom prst="rect">
            <a:avLst/>
          </a:prstGeom>
        </p:spPr>
        <p:txBody>
          <a:bodyPr>
            <a:normAutofit lnSpcReduction="10000"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" smtClean="0"/>
              <a:pPr algn="r"/>
              <a:t>8</a:t>
            </a:fld>
            <a:endParaRPr lang="en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5FB1D4B-F65A-EB99-71CB-4098ECE9A516}"/>
              </a:ext>
            </a:extLst>
          </p:cNvPr>
          <p:cNvGrpSpPr/>
          <p:nvPr/>
        </p:nvGrpSpPr>
        <p:grpSpPr>
          <a:xfrm>
            <a:off x="562354" y="1574951"/>
            <a:ext cx="3363910" cy="4782926"/>
            <a:chOff x="540422" y="1413592"/>
            <a:chExt cx="3363910" cy="4782926"/>
          </a:xfrm>
        </p:grpSpPr>
        <p:sp>
          <p:nvSpPr>
            <p:cNvPr id="13" name="Google Shape;468;p70">
              <a:extLst>
                <a:ext uri="{FF2B5EF4-FFF2-40B4-BE49-F238E27FC236}">
                  <a16:creationId xmlns:a16="http://schemas.microsoft.com/office/drawing/2014/main" id="{BDACC0F7-78F4-4D63-7251-7FDA8E650C6F}"/>
                </a:ext>
              </a:extLst>
            </p:cNvPr>
            <p:cNvSpPr/>
            <p:nvPr/>
          </p:nvSpPr>
          <p:spPr>
            <a:xfrm>
              <a:off x="540422" y="1540570"/>
              <a:ext cx="3363910" cy="4655948"/>
            </a:xfrm>
            <a:prstGeom prst="roundRect">
              <a:avLst>
                <a:gd name="adj" fmla="val 3509"/>
              </a:avLst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469;p70">
              <a:extLst>
                <a:ext uri="{FF2B5EF4-FFF2-40B4-BE49-F238E27FC236}">
                  <a16:creationId xmlns:a16="http://schemas.microsoft.com/office/drawing/2014/main" id="{4277886A-18A5-C50A-2C1C-8D129414B590}"/>
                </a:ext>
              </a:extLst>
            </p:cNvPr>
            <p:cNvSpPr/>
            <p:nvPr/>
          </p:nvSpPr>
          <p:spPr>
            <a:xfrm>
              <a:off x="765874" y="1413592"/>
              <a:ext cx="2823416" cy="857448"/>
            </a:xfrm>
            <a:prstGeom prst="roundRect">
              <a:avLst>
                <a:gd name="adj" fmla="val 16667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2000" dirty="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Results</a:t>
              </a:r>
              <a:endParaRPr sz="1050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4EEC927-21BB-310C-FD2C-25F348E2AEAA}"/>
              </a:ext>
            </a:extLst>
          </p:cNvPr>
          <p:cNvGrpSpPr/>
          <p:nvPr/>
        </p:nvGrpSpPr>
        <p:grpSpPr>
          <a:xfrm>
            <a:off x="4464418" y="1559960"/>
            <a:ext cx="3363910" cy="4782926"/>
            <a:chOff x="540422" y="1413592"/>
            <a:chExt cx="3363910" cy="4782926"/>
          </a:xfrm>
        </p:grpSpPr>
        <p:sp>
          <p:nvSpPr>
            <p:cNvPr id="23" name="Google Shape;468;p70">
              <a:extLst>
                <a:ext uri="{FF2B5EF4-FFF2-40B4-BE49-F238E27FC236}">
                  <a16:creationId xmlns:a16="http://schemas.microsoft.com/office/drawing/2014/main" id="{7271A4C6-00DA-A729-C736-AF5947FBD51B}"/>
                </a:ext>
              </a:extLst>
            </p:cNvPr>
            <p:cNvSpPr/>
            <p:nvPr/>
          </p:nvSpPr>
          <p:spPr>
            <a:xfrm>
              <a:off x="540422" y="1540570"/>
              <a:ext cx="3363910" cy="4655948"/>
            </a:xfrm>
            <a:prstGeom prst="roundRect">
              <a:avLst>
                <a:gd name="adj" fmla="val 3509"/>
              </a:avLst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469;p70">
              <a:extLst>
                <a:ext uri="{FF2B5EF4-FFF2-40B4-BE49-F238E27FC236}">
                  <a16:creationId xmlns:a16="http://schemas.microsoft.com/office/drawing/2014/main" id="{D572CFC5-4B16-91C3-7E69-47AB8290946D}"/>
                </a:ext>
              </a:extLst>
            </p:cNvPr>
            <p:cNvSpPr/>
            <p:nvPr/>
          </p:nvSpPr>
          <p:spPr>
            <a:xfrm>
              <a:off x="765874" y="1413592"/>
              <a:ext cx="2823416" cy="857448"/>
            </a:xfrm>
            <a:prstGeom prst="roundRect">
              <a:avLst>
                <a:gd name="adj" fmla="val 16667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2000" dirty="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Implications</a:t>
              </a:r>
              <a:endParaRPr sz="1050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385B70D-E3A4-23CD-4C11-A8E6CDD19ADE}"/>
              </a:ext>
            </a:extLst>
          </p:cNvPr>
          <p:cNvGrpSpPr/>
          <p:nvPr/>
        </p:nvGrpSpPr>
        <p:grpSpPr>
          <a:xfrm>
            <a:off x="8311750" y="1559961"/>
            <a:ext cx="3363910" cy="4782926"/>
            <a:chOff x="540422" y="1413592"/>
            <a:chExt cx="3363910" cy="4782926"/>
          </a:xfrm>
        </p:grpSpPr>
        <p:sp>
          <p:nvSpPr>
            <p:cNvPr id="27" name="Google Shape;468;p70">
              <a:extLst>
                <a:ext uri="{FF2B5EF4-FFF2-40B4-BE49-F238E27FC236}">
                  <a16:creationId xmlns:a16="http://schemas.microsoft.com/office/drawing/2014/main" id="{E52B142F-0D8F-0ECA-3198-CCED11A6A51C}"/>
                </a:ext>
              </a:extLst>
            </p:cNvPr>
            <p:cNvSpPr/>
            <p:nvPr/>
          </p:nvSpPr>
          <p:spPr>
            <a:xfrm>
              <a:off x="540422" y="1540570"/>
              <a:ext cx="3363910" cy="4655948"/>
            </a:xfrm>
            <a:prstGeom prst="roundRect">
              <a:avLst>
                <a:gd name="adj" fmla="val 3509"/>
              </a:avLst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469;p70">
              <a:extLst>
                <a:ext uri="{FF2B5EF4-FFF2-40B4-BE49-F238E27FC236}">
                  <a16:creationId xmlns:a16="http://schemas.microsoft.com/office/drawing/2014/main" id="{299C8AEB-861F-4736-76B2-135135803080}"/>
                </a:ext>
              </a:extLst>
            </p:cNvPr>
            <p:cNvSpPr/>
            <p:nvPr/>
          </p:nvSpPr>
          <p:spPr>
            <a:xfrm>
              <a:off x="765874" y="1413592"/>
              <a:ext cx="2823416" cy="857448"/>
            </a:xfrm>
            <a:prstGeom prst="roundRect">
              <a:avLst>
                <a:gd name="adj" fmla="val 16667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2000" dirty="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Limitation</a:t>
              </a:r>
              <a:endParaRPr sz="1050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F0C2708-EFEC-FE85-42F5-D5777B98B99A}"/>
              </a:ext>
            </a:extLst>
          </p:cNvPr>
          <p:cNvSpPr txBox="1"/>
          <p:nvPr/>
        </p:nvSpPr>
        <p:spPr>
          <a:xfrm>
            <a:off x="712018" y="2692669"/>
            <a:ext cx="3050515" cy="327628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kern="100" dirty="0">
                <a:solidFill>
                  <a:srgbClr val="0D0D0D"/>
                </a:solidFill>
                <a:highlight>
                  <a:srgbClr val="FFFFFF"/>
                </a:highlight>
                <a:latin typeface="Söhne"/>
                <a:cs typeface="Times New Roman"/>
              </a:rPr>
              <a:t>Major causes are heart-related illnesses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kern="100" dirty="0">
                <a:solidFill>
                  <a:srgbClr val="0D0D0D"/>
                </a:solidFill>
                <a:highlight>
                  <a:srgbClr val="FFFFFF"/>
                </a:highlight>
                <a:latin typeface="Söhne"/>
                <a:cs typeface="Times New Roman"/>
              </a:rPr>
              <a:t>Vulnerable “80–84” age group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kern="100" dirty="0">
                <a:solidFill>
                  <a:srgbClr val="0D0D0D"/>
                </a:solidFill>
                <a:highlight>
                  <a:srgbClr val="FFFFFF"/>
                </a:highlight>
                <a:latin typeface="Söhne"/>
                <a:cs typeface="Times New Roman"/>
              </a:rPr>
              <a:t>Require vigilant cardiac evaluation and serum creatinine monitoring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61D0E6E-B4EA-958B-E86B-7AEA2493CB30}"/>
              </a:ext>
            </a:extLst>
          </p:cNvPr>
          <p:cNvSpPr txBox="1"/>
          <p:nvPr/>
        </p:nvSpPr>
        <p:spPr>
          <a:xfrm>
            <a:off x="268357" y="6509762"/>
            <a:ext cx="108584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* Heart related illness - peripheral vascular diseases, congestive heart failure, cardiac arrhythmias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787FFED-8813-6296-6021-E81D35C64000}"/>
              </a:ext>
            </a:extLst>
          </p:cNvPr>
          <p:cNvSpPr txBox="1"/>
          <p:nvPr/>
        </p:nvSpPr>
        <p:spPr>
          <a:xfrm>
            <a:off x="4570742" y="2737039"/>
            <a:ext cx="3050515" cy="327628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kern="100" dirty="0">
                <a:solidFill>
                  <a:srgbClr val="0D0D0D"/>
                </a:solidFill>
                <a:highlight>
                  <a:srgbClr val="FFFFFF"/>
                </a:highlight>
                <a:latin typeface="Söhne"/>
                <a:cs typeface="Times New Roman"/>
              </a:rPr>
              <a:t>Model accuracy is 68% (not good)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kern="100" dirty="0">
                <a:solidFill>
                  <a:srgbClr val="0D0D0D"/>
                </a:solidFill>
                <a:highlight>
                  <a:srgbClr val="FFFFFF"/>
                </a:highlight>
                <a:latin typeface="Söhne"/>
                <a:cs typeface="Times New Roman"/>
              </a:rPr>
              <a:t>Results are not reliable for industry use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sz="2000" kern="100" dirty="0">
                <a:solidFill>
                  <a:srgbClr val="0D0D0D"/>
                </a:solidFill>
                <a:highlight>
                  <a:srgbClr val="FFFFFF"/>
                </a:highlight>
                <a:latin typeface="Söhne"/>
                <a:cs typeface="Times New Roman"/>
              </a:rPr>
              <a:t>Involve domain experts for additional factors (medical reasons)</a:t>
            </a:r>
            <a:endParaRPr lang="en-IN" sz="2000" kern="100" dirty="0">
              <a:solidFill>
                <a:srgbClr val="0D0D0D"/>
              </a:solidFill>
              <a:highlight>
                <a:srgbClr val="FFFFFF"/>
              </a:highlight>
              <a:latin typeface="Söhne"/>
              <a:cs typeface="Times New Roman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BB85B87-A3FD-2E21-A6C9-AA08C251ABAA}"/>
              </a:ext>
            </a:extLst>
          </p:cNvPr>
          <p:cNvSpPr txBox="1"/>
          <p:nvPr/>
        </p:nvSpPr>
        <p:spPr>
          <a:xfrm>
            <a:off x="8459447" y="2737039"/>
            <a:ext cx="3050515" cy="281461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Limited population representation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b="0" i="0" u="none" strike="noStrike" dirty="0">
                <a:solidFill>
                  <a:srgbClr val="0D0D0D"/>
                </a:solidFill>
                <a:effectLst/>
                <a:latin typeface="Söhne"/>
              </a:rPr>
              <a:t>Potential residual biases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sz="2000" kern="100" dirty="0">
                <a:solidFill>
                  <a:srgbClr val="0D0D0D"/>
                </a:solidFill>
                <a:highlight>
                  <a:srgbClr val="FFFFFF"/>
                </a:highlight>
                <a:latin typeface="Söhne"/>
                <a:cs typeface="Times New Roman"/>
              </a:rPr>
              <a:t>Exploration on feature and model selection</a:t>
            </a:r>
          </a:p>
          <a:p>
            <a:pPr>
              <a:lnSpc>
                <a:spcPct val="150000"/>
              </a:lnSpc>
            </a:pPr>
            <a:endParaRPr lang="en-IN" sz="2000" kern="100" dirty="0">
              <a:solidFill>
                <a:srgbClr val="0D0D0D"/>
              </a:solidFill>
              <a:highlight>
                <a:srgbClr val="FFFFFF"/>
              </a:highlight>
              <a:latin typeface="Söhne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8458908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526;p71">
            <a:extLst>
              <a:ext uri="{FF2B5EF4-FFF2-40B4-BE49-F238E27FC236}">
                <a16:creationId xmlns:a16="http://schemas.microsoft.com/office/drawing/2014/main" id="{ED43AE4E-CEA9-360F-BC13-14468364B727}"/>
              </a:ext>
            </a:extLst>
          </p:cNvPr>
          <p:cNvSpPr txBox="1"/>
          <p:nvPr/>
        </p:nvSpPr>
        <p:spPr>
          <a:xfrm>
            <a:off x="540423" y="301500"/>
            <a:ext cx="7962800" cy="877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38002"/>
              </a:lnSpc>
            </a:pPr>
            <a:r>
              <a:rPr lang="en" sz="4100" dirty="0">
                <a:solidFill>
                  <a:srgbClr val="231F20"/>
                </a:solidFill>
                <a:latin typeface="Fira Sans Extra Condensed"/>
                <a:ea typeface="Fira Sans Extra Condensed"/>
                <a:cs typeface="Fira Sans Extra Condensed"/>
              </a:rPr>
              <a:t>Conclusion</a:t>
            </a:r>
          </a:p>
        </p:txBody>
      </p:sp>
      <p:sp>
        <p:nvSpPr>
          <p:cNvPr id="4" name="Google Shape;663;p74">
            <a:extLst>
              <a:ext uri="{FF2B5EF4-FFF2-40B4-BE49-F238E27FC236}">
                <a16:creationId xmlns:a16="http://schemas.microsoft.com/office/drawing/2014/main" id="{B555965C-67C7-7F6F-C6E1-71D6CA8B6351}"/>
              </a:ext>
            </a:extLst>
          </p:cNvPr>
          <p:cNvSpPr txBox="1"/>
          <p:nvPr/>
        </p:nvSpPr>
        <p:spPr>
          <a:xfrm>
            <a:off x="411066" y="1676916"/>
            <a:ext cx="11096384" cy="3385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800100" lvl="1" indent="-342900">
              <a:lnSpc>
                <a:spcPct val="200000"/>
              </a:lnSpc>
              <a:buFont typeface="Courier New"/>
              <a:buChar char="o"/>
            </a:pPr>
            <a:r>
              <a:rPr lang="en-IN" sz="2200" kern="100" dirty="0">
                <a:latin typeface="Calibri"/>
                <a:ea typeface="Calibri"/>
                <a:cs typeface="Times New Roman"/>
              </a:rPr>
              <a:t>Identified critical predictors like age and cardiovascular diseases</a:t>
            </a:r>
          </a:p>
          <a:p>
            <a:pPr marL="800100" lvl="1" indent="-342900">
              <a:lnSpc>
                <a:spcPct val="200000"/>
              </a:lnSpc>
              <a:buFont typeface="Courier New"/>
              <a:buChar char="o"/>
            </a:pPr>
            <a:r>
              <a:rPr lang="en-IN" sz="2200" kern="100" dirty="0">
                <a:latin typeface="Calibri"/>
                <a:ea typeface="Calibri"/>
                <a:cs typeface="Times New Roman"/>
              </a:rPr>
              <a:t>Logistic Regression and </a:t>
            </a:r>
            <a:r>
              <a:rPr lang="en-IN" sz="2200" kern="100" dirty="0" err="1">
                <a:latin typeface="Calibri"/>
                <a:ea typeface="Calibri"/>
                <a:cs typeface="Times New Roman"/>
              </a:rPr>
              <a:t>XGBoost</a:t>
            </a:r>
            <a:r>
              <a:rPr lang="en-IN" sz="2200" kern="100" dirty="0">
                <a:latin typeface="Calibri"/>
                <a:ea typeface="Calibri"/>
                <a:cs typeface="Times New Roman"/>
              </a:rPr>
              <a:t> performed slightly better in terms of confusion matrix</a:t>
            </a:r>
          </a:p>
          <a:p>
            <a:pPr marL="800100" lvl="1" indent="-342900">
              <a:lnSpc>
                <a:spcPct val="200000"/>
              </a:lnSpc>
              <a:buFont typeface="Courier New"/>
              <a:buChar char="o"/>
            </a:pPr>
            <a:r>
              <a:rPr lang="en-IN" sz="2200" kern="100" dirty="0">
                <a:latin typeface="Calibri"/>
                <a:ea typeface="Calibri"/>
                <a:cs typeface="Times New Roman"/>
              </a:rPr>
              <a:t>Logistic Regression </a:t>
            </a:r>
            <a:r>
              <a:rPr lang="en-IN" sz="2200" kern="100" dirty="0" err="1">
                <a:latin typeface="Calibri"/>
                <a:ea typeface="Calibri"/>
                <a:cs typeface="Times New Roman"/>
              </a:rPr>
              <a:t>favored</a:t>
            </a:r>
            <a:r>
              <a:rPr lang="en-IN" sz="2200" kern="100" dirty="0">
                <a:latin typeface="Calibri"/>
                <a:ea typeface="Calibri"/>
                <a:cs typeface="Times New Roman"/>
              </a:rPr>
              <a:t> due to its interpretability and faster processing time</a:t>
            </a:r>
          </a:p>
          <a:p>
            <a:pPr marL="800100" lvl="1" indent="-342900">
              <a:lnSpc>
                <a:spcPct val="200000"/>
              </a:lnSpc>
              <a:buFont typeface="Courier New"/>
              <a:buChar char="o"/>
            </a:pPr>
            <a:r>
              <a:rPr lang="en-IN" sz="2200" kern="100" dirty="0">
                <a:latin typeface="Calibri"/>
                <a:ea typeface="Calibri"/>
                <a:cs typeface="Times New Roman"/>
              </a:rPr>
              <a:t>Exploration of alternative model &amp; feature selection techniques to enhance reliability of the results</a:t>
            </a:r>
          </a:p>
        </p:txBody>
      </p:sp>
    </p:spTree>
    <p:extLst>
      <p:ext uri="{BB962C8B-B14F-4D97-AF65-F5344CB8AC3E}">
        <p14:creationId xmlns:p14="http://schemas.microsoft.com/office/powerpoint/2010/main" val="570714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6">
      <a:dk1>
        <a:sysClr val="windowText" lastClr="000000"/>
      </a:dk1>
      <a:lt1>
        <a:sysClr val="window" lastClr="FFFFFF"/>
      </a:lt1>
      <a:dk2>
        <a:srgbClr val="6491C8"/>
      </a:dk2>
      <a:lt2>
        <a:srgbClr val="283440"/>
      </a:lt2>
      <a:accent1>
        <a:srgbClr val="14B4EB"/>
      </a:accent1>
      <a:accent2>
        <a:srgbClr val="3CBEB4"/>
      </a:accent2>
      <a:accent3>
        <a:srgbClr val="96C83C"/>
      </a:accent3>
      <a:accent4>
        <a:srgbClr val="FFAF28"/>
      </a:accent4>
      <a:accent5>
        <a:srgbClr val="FA4655"/>
      </a:accent5>
      <a:accent6>
        <a:srgbClr val="A596D2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150</TotalTime>
  <Words>738</Words>
  <Application>Microsoft Macintosh PowerPoint</Application>
  <PresentationFormat>Widescreen</PresentationFormat>
  <Paragraphs>197</Paragraphs>
  <Slides>20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32" baseType="lpstr">
      <vt:lpstr>Arial</vt:lpstr>
      <vt:lpstr>Calibri</vt:lpstr>
      <vt:lpstr>Courier New</vt:lpstr>
      <vt:lpstr>Fira Sans</vt:lpstr>
      <vt:lpstr>Fira Sans Extra Condensed</vt:lpstr>
      <vt:lpstr>Montserrat</vt:lpstr>
      <vt:lpstr>Open Sans</vt:lpstr>
      <vt:lpstr>Oswald</vt:lpstr>
      <vt:lpstr>PT Sans</vt:lpstr>
      <vt:lpstr>Raleway</vt:lpstr>
      <vt:lpstr>Söhne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Shopon Ahmed</dc:creator>
  <cp:lastModifiedBy>Pallavi Singh</cp:lastModifiedBy>
  <cp:revision>3</cp:revision>
  <dcterms:created xsi:type="dcterms:W3CDTF">2017-09-28T05:04:55Z</dcterms:created>
  <dcterms:modified xsi:type="dcterms:W3CDTF">2024-04-09T18:09:41Z</dcterms:modified>
</cp:coreProperties>
</file>